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heme/theme2.xml" ContentType="application/vnd.openxmlformats-officedocument.theme+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37.xml" ContentType="application/vnd.openxmlformats-officedocument.presentationml.tags+xml"/>
  <Override PartName="/ppt/tags/tag38.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ags/tag143.xml" ContentType="application/vnd.openxmlformats-officedocument.presentationml.tags+xml"/>
  <Override PartName="/ppt/tags/tag144.xml" ContentType="application/vnd.openxmlformats-officedocument.presentationml.tags+xml"/>
  <Override PartName="/ppt/notesSlides/notesSlide10.xml" ContentType="application/vnd.openxmlformats-officedocument.presentationml.notesSlid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tags/tag145.xml" ContentType="application/vnd.openxmlformats-officedocument.presentationml.tags+xml"/>
  <Override PartName="/ppt/tags/tag14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notesSlides/notesSlide13.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notesSlides/notesSlide14.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notesSlides/notesSlide15.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notesSlides/notesSlide20.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notesSlides/notesSlide21.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notesSlides/notesSlide24.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notesSlides/notesSlide27.xml" ContentType="application/vnd.openxmlformats-officedocument.presentationml.notesSlide+xml"/>
  <Override PartName="/ppt/tags/tag169.xml" ContentType="application/vnd.openxmlformats-officedocument.presentationml.tags+xml"/>
  <Override PartName="/ppt/tags/tag170.xml" ContentType="application/vnd.openxmlformats-officedocument.presentationml.tags+xml"/>
  <Override PartName="/ppt/notesSlides/notesSlide28.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notesSlides/notesSlide31.xml" ContentType="application/vnd.openxmlformats-officedocument.presentationml.notesSlide+xml"/>
  <Override PartName="/ppt/tags/tag175.xml" ContentType="application/vnd.openxmlformats-officedocument.presentationml.tags+xml"/>
  <Override PartName="/ppt/tags/tag176.xml" ContentType="application/vnd.openxmlformats-officedocument.presentationml.tags+xml"/>
  <Override PartName="/ppt/notesSlides/notesSlide32.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338" r:id="rId3"/>
    <p:sldId id="282" r:id="rId4"/>
    <p:sldId id="292" r:id="rId5"/>
    <p:sldId id="340" r:id="rId6"/>
    <p:sldId id="341" r:id="rId7"/>
    <p:sldId id="342" r:id="rId8"/>
    <p:sldId id="343" r:id="rId9"/>
    <p:sldId id="344" r:id="rId10"/>
    <p:sldId id="351" r:id="rId11"/>
    <p:sldId id="346" r:id="rId12"/>
    <p:sldId id="260" r:id="rId13"/>
    <p:sldId id="284" r:id="rId14"/>
    <p:sldId id="347" r:id="rId15"/>
    <p:sldId id="348" r:id="rId16"/>
    <p:sldId id="349" r:id="rId17"/>
    <p:sldId id="350" r:id="rId18"/>
    <p:sldId id="286" r:id="rId19"/>
    <p:sldId id="291" r:id="rId20"/>
    <p:sldId id="313" r:id="rId21"/>
    <p:sldId id="314" r:id="rId22"/>
    <p:sldId id="327" r:id="rId23"/>
    <p:sldId id="328" r:id="rId24"/>
    <p:sldId id="316" r:id="rId25"/>
    <p:sldId id="329" r:id="rId26"/>
    <p:sldId id="331" r:id="rId27"/>
    <p:sldId id="319" r:id="rId28"/>
    <p:sldId id="332" r:id="rId29"/>
    <p:sldId id="333" r:id="rId30"/>
    <p:sldId id="334" r:id="rId31"/>
    <p:sldId id="322" r:id="rId32"/>
    <p:sldId id="335" r:id="rId33"/>
    <p:sldId id="336" r:id="rId34"/>
    <p:sldId id="337" r:id="rId35"/>
  </p:sldIdLst>
  <p:sldSz cx="9144000" cy="6858000" type="screen4x3"/>
  <p:notesSz cx="6797675" cy="9926638"/>
  <p:custDataLst>
    <p:tags r:id="rId37"/>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io Cremades Rey" initials="ECR" lastIdx="7" clrIdx="0">
    <p:extLst>
      <p:ext uri="{19B8F6BF-5375-455C-9EA6-DF929625EA0E}">
        <p15:presenceInfo xmlns:p15="http://schemas.microsoft.com/office/powerpoint/2012/main" userId="S::emilio.cremades.rey@pwc.com::df8d40b0-45ec-42f2-878e-b407072f91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17B"/>
    <a:srgbClr val="7F7F7F"/>
    <a:srgbClr val="2E75B6"/>
    <a:srgbClr val="60BE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4" d="100"/>
          <a:sy n="114" d="100"/>
        </p:scale>
        <p:origin x="1560" y="102"/>
      </p:cViewPr>
      <p:guideLst>
        <p:guide orient="horz" pos="48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baseline="0">
                <a:solidFill>
                  <a:schemeClr val="accent6"/>
                </a:solidFill>
                <a:latin typeface="+mn-lt"/>
                <a:ea typeface="+mn-ea"/>
                <a:cs typeface="+mn-cs"/>
              </a:defRPr>
            </a:pPr>
            <a:r>
              <a:rPr lang="es-ES" sz="1300" b="1" noProof="0" dirty="0">
                <a:solidFill>
                  <a:schemeClr val="accent6"/>
                </a:solidFill>
              </a:rPr>
              <a:t>Fallecidos</a:t>
            </a:r>
            <a:r>
              <a:rPr lang="en-US" sz="1300" b="1" dirty="0">
                <a:solidFill>
                  <a:schemeClr val="accent6"/>
                </a:solidFill>
              </a:rPr>
              <a:t> por Covid-19</a:t>
            </a:r>
            <a:r>
              <a:rPr lang="en-US" sz="1300" b="1" baseline="0" dirty="0">
                <a:solidFill>
                  <a:schemeClr val="accent6"/>
                </a:solidFill>
              </a:rPr>
              <a:t> por </a:t>
            </a:r>
            <a:r>
              <a:rPr lang="es-ES" sz="1300" b="1" baseline="0" noProof="0" dirty="0">
                <a:solidFill>
                  <a:schemeClr val="accent6"/>
                </a:solidFill>
              </a:rPr>
              <a:t>cada</a:t>
            </a:r>
            <a:r>
              <a:rPr lang="en-US" sz="1300" b="1" baseline="0" dirty="0">
                <a:solidFill>
                  <a:schemeClr val="accent6"/>
                </a:solidFill>
              </a:rPr>
              <a:t> 100.000 habitantes</a:t>
            </a:r>
            <a:r>
              <a:rPr lang="en-US" sz="1300" b="1" baseline="30000" dirty="0">
                <a:solidFill>
                  <a:schemeClr val="accent6"/>
                </a:solidFill>
              </a:rPr>
              <a:t>1 </a:t>
            </a:r>
            <a:r>
              <a:rPr lang="en-US" sz="1300" b="0" baseline="0" dirty="0">
                <a:solidFill>
                  <a:schemeClr val="accent6"/>
                </a:solidFill>
              </a:rPr>
              <a:t>(</a:t>
            </a:r>
            <a:r>
              <a:rPr lang="es-ES" sz="1300" b="0" baseline="0" noProof="0" dirty="0">
                <a:solidFill>
                  <a:schemeClr val="accent6"/>
                </a:solidFill>
              </a:rPr>
              <a:t>actualizado</a:t>
            </a:r>
            <a:r>
              <a:rPr lang="en-US" sz="1300" b="0" baseline="0" dirty="0">
                <a:solidFill>
                  <a:schemeClr val="accent6"/>
                </a:solidFill>
              </a:rPr>
              <a:t> a 2 de </a:t>
            </a:r>
            <a:r>
              <a:rPr lang="es-ES" sz="1300" b="0" baseline="0" noProof="0" dirty="0">
                <a:solidFill>
                  <a:schemeClr val="accent6"/>
                </a:solidFill>
              </a:rPr>
              <a:t>julio</a:t>
            </a:r>
            <a:r>
              <a:rPr lang="en-US" sz="1300" b="0" baseline="0" dirty="0">
                <a:solidFill>
                  <a:schemeClr val="accent6"/>
                </a:solidFill>
              </a:rPr>
              <a:t> de 2020 </a:t>
            </a:r>
            <a:r>
              <a:rPr lang="en-US" sz="1300" b="0" baseline="0" dirty="0" err="1">
                <a:solidFill>
                  <a:schemeClr val="accent6"/>
                </a:solidFill>
              </a:rPr>
              <a:t>aunque</a:t>
            </a:r>
            <a:r>
              <a:rPr lang="en-US" sz="1300" b="0" baseline="0" dirty="0">
                <a:solidFill>
                  <a:schemeClr val="accent6"/>
                </a:solidFill>
              </a:rPr>
              <a:t> </a:t>
            </a:r>
            <a:r>
              <a:rPr lang="en-US" sz="1300" b="0" baseline="0" dirty="0" err="1">
                <a:solidFill>
                  <a:schemeClr val="accent6"/>
                </a:solidFill>
              </a:rPr>
              <a:t>en</a:t>
            </a:r>
            <a:r>
              <a:rPr lang="en-US" sz="1300" b="0" baseline="0" dirty="0">
                <a:solidFill>
                  <a:schemeClr val="accent6"/>
                </a:solidFill>
              </a:rPr>
              <a:t> </a:t>
            </a:r>
            <a:r>
              <a:rPr lang="en-US" sz="1300" b="0" baseline="0" dirty="0" err="1">
                <a:solidFill>
                  <a:schemeClr val="accent6"/>
                </a:solidFill>
              </a:rPr>
              <a:t>septiembre</a:t>
            </a:r>
            <a:r>
              <a:rPr lang="en-US" sz="1300" b="0" baseline="0" dirty="0">
                <a:solidFill>
                  <a:schemeClr val="accent6"/>
                </a:solidFill>
              </a:rPr>
              <a:t> </a:t>
            </a:r>
            <a:r>
              <a:rPr lang="en-US" sz="1300" b="0" baseline="0" dirty="0" err="1">
                <a:solidFill>
                  <a:schemeClr val="accent6"/>
                </a:solidFill>
              </a:rPr>
              <a:t>ya</a:t>
            </a:r>
            <a:r>
              <a:rPr lang="en-US" sz="1300" b="0" baseline="0" dirty="0">
                <a:solidFill>
                  <a:schemeClr val="accent6"/>
                </a:solidFill>
              </a:rPr>
              <a:t> se ha </a:t>
            </a:r>
            <a:r>
              <a:rPr lang="en-US" sz="1300" b="0" baseline="0" dirty="0" err="1">
                <a:solidFill>
                  <a:schemeClr val="accent6"/>
                </a:solidFill>
              </a:rPr>
              <a:t>superado</a:t>
            </a:r>
            <a:r>
              <a:rPr lang="en-US" sz="1300" b="0" baseline="0" dirty="0">
                <a:solidFill>
                  <a:schemeClr val="accent6"/>
                </a:solidFill>
              </a:rPr>
              <a:t> el </a:t>
            </a:r>
            <a:r>
              <a:rPr lang="en-US" sz="1300" b="0" baseline="0" dirty="0" err="1">
                <a:solidFill>
                  <a:schemeClr val="accent6"/>
                </a:solidFill>
              </a:rPr>
              <a:t>millón</a:t>
            </a:r>
            <a:r>
              <a:rPr lang="en-US" sz="1300" b="0" baseline="0" dirty="0">
                <a:solidFill>
                  <a:schemeClr val="accent6"/>
                </a:solidFill>
              </a:rPr>
              <a:t> de </a:t>
            </a:r>
            <a:r>
              <a:rPr lang="en-US" sz="1300" b="0" baseline="0" dirty="0" err="1">
                <a:solidFill>
                  <a:schemeClr val="accent6"/>
                </a:solidFill>
              </a:rPr>
              <a:t>fallecidos</a:t>
            </a:r>
            <a:r>
              <a:rPr lang="en-US" sz="1300" b="0" baseline="0" dirty="0">
                <a:solidFill>
                  <a:schemeClr val="accent6"/>
                </a:solidFill>
              </a:rPr>
              <a:t>)</a:t>
            </a:r>
          </a:p>
        </c:rich>
      </c:tx>
      <c:overlay val="0"/>
      <c:spPr>
        <a:noFill/>
        <a:ln>
          <a:noFill/>
        </a:ln>
        <a:effectLst/>
      </c:spPr>
      <c:txPr>
        <a:bodyPr rot="0" spcFirstLastPara="1" vertOverflow="ellipsis" vert="horz" wrap="square" anchor="ctr" anchorCtr="1"/>
        <a:lstStyle/>
        <a:p>
          <a:pPr>
            <a:defRPr sz="1300" b="1" i="0" u="none" strike="noStrike" kern="1200" spc="0" baseline="0">
              <a:solidFill>
                <a:schemeClr val="accent6"/>
              </a:solidFill>
              <a:latin typeface="+mn-lt"/>
              <a:ea typeface="+mn-ea"/>
              <a:cs typeface="+mn-cs"/>
            </a:defRPr>
          </a:pPr>
          <a:endParaRPr lang="es-ES"/>
        </a:p>
      </c:txPr>
    </c:title>
    <c:autoTitleDeleted val="0"/>
    <c:plotArea>
      <c:layout/>
      <c:barChart>
        <c:barDir val="bar"/>
        <c:grouping val="clustered"/>
        <c:varyColors val="0"/>
        <c:ser>
          <c:idx val="0"/>
          <c:order val="0"/>
          <c:tx>
            <c:strRef>
              <c:f>Hoja1!$B$1</c:f>
              <c:strCache>
                <c:ptCount val="1"/>
                <c:pt idx="0">
                  <c:v>Serie 1</c:v>
                </c:pt>
              </c:strCache>
            </c:strRef>
          </c:tx>
          <c:spPr>
            <a:solidFill>
              <a:schemeClr val="bg2"/>
            </a:solidFill>
            <a:ln>
              <a:noFill/>
            </a:ln>
            <a:effectLst/>
          </c:spPr>
          <c:invertIfNegative val="0"/>
          <c:dPt>
            <c:idx val="16"/>
            <c:invertIfNegative val="0"/>
            <c:bubble3D val="0"/>
            <c:spPr>
              <a:solidFill>
                <a:schemeClr val="accent5">
                  <a:lumMod val="75000"/>
                </a:schemeClr>
              </a:solidFill>
              <a:ln>
                <a:noFill/>
              </a:ln>
              <a:effectLst/>
            </c:spPr>
            <c:extLst>
              <c:ext xmlns:c16="http://schemas.microsoft.com/office/drawing/2014/chart" uri="{C3380CC4-5D6E-409C-BE32-E72D297353CC}">
                <c16:uniqueId val="{00000003-90E7-4472-9767-4ED7C62EA689}"/>
              </c:ext>
            </c:extLst>
          </c:dPt>
          <c:dLbls>
            <c:dLbl>
              <c:idx val="16"/>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75000"/>
                        </a:schemeClr>
                      </a:solidFill>
                      <a:latin typeface="+mn-lt"/>
                      <a:ea typeface="+mn-ea"/>
                      <a:cs typeface="+mn-cs"/>
                    </a:defRPr>
                  </a:pPr>
                  <a:endParaRPr lang="es-ES"/>
                </a:p>
              </c:txPr>
              <c:showLegendKey val="0"/>
              <c:showVal val="1"/>
              <c:showCatName val="0"/>
              <c:showSerName val="0"/>
              <c:showPercent val="0"/>
              <c:showBubbleSize val="0"/>
              <c:extLst>
                <c:ext xmlns:c16="http://schemas.microsoft.com/office/drawing/2014/chart" uri="{C3380CC4-5D6E-409C-BE32-E72D297353CC}">
                  <c16:uniqueId val="{00000003-90E7-4472-9767-4ED7C62EA68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Hoja1!$A$2:$A$20</c:f>
              <c:strCache>
                <c:ptCount val="19"/>
                <c:pt idx="0">
                  <c:v>Portugal</c:v>
                </c:pt>
                <c:pt idx="1">
                  <c:v>Panamá</c:v>
                </c:pt>
                <c:pt idx="2">
                  <c:v>Moldavia</c:v>
                </c:pt>
                <c:pt idx="3">
                  <c:v>México</c:v>
                </c:pt>
                <c:pt idx="4">
                  <c:v>Suiza</c:v>
                </c:pt>
                <c:pt idx="5">
                  <c:v>Canadá</c:v>
                </c:pt>
                <c:pt idx="6">
                  <c:v>Ecuador</c:v>
                </c:pt>
                <c:pt idx="7">
                  <c:v>Brasil</c:v>
                </c:pt>
                <c:pt idx="8">
                  <c:v>Chile</c:v>
                </c:pt>
                <c:pt idx="9">
                  <c:v>Perú</c:v>
                </c:pt>
                <c:pt idx="10">
                  <c:v>Países Bajos</c:v>
                </c:pt>
                <c:pt idx="11">
                  <c:v>Irlanda</c:v>
                </c:pt>
                <c:pt idx="12">
                  <c:v>EE.UU.</c:v>
                </c:pt>
                <c:pt idx="13">
                  <c:v>Francia</c:v>
                </c:pt>
                <c:pt idx="14">
                  <c:v>Suecia</c:v>
                </c:pt>
                <c:pt idx="15">
                  <c:v>Italia</c:v>
                </c:pt>
                <c:pt idx="16">
                  <c:v>España</c:v>
                </c:pt>
                <c:pt idx="17">
                  <c:v>Reino Unido</c:v>
                </c:pt>
                <c:pt idx="18">
                  <c:v>Bélgica</c:v>
                </c:pt>
              </c:strCache>
            </c:strRef>
          </c:cat>
          <c:val>
            <c:numRef>
              <c:f>Hoja1!$B$2:$B$20</c:f>
              <c:numCache>
                <c:formatCode>General</c:formatCode>
                <c:ptCount val="19"/>
                <c:pt idx="0">
                  <c:v>15.35</c:v>
                </c:pt>
                <c:pt idx="1">
                  <c:v>15.49</c:v>
                </c:pt>
                <c:pt idx="2">
                  <c:v>20.29</c:v>
                </c:pt>
                <c:pt idx="3">
                  <c:v>22.59</c:v>
                </c:pt>
                <c:pt idx="4">
                  <c:v>23.08</c:v>
                </c:pt>
                <c:pt idx="5">
                  <c:v>23.42</c:v>
                </c:pt>
                <c:pt idx="6">
                  <c:v>26.78</c:v>
                </c:pt>
                <c:pt idx="7">
                  <c:v>28.95</c:v>
                </c:pt>
                <c:pt idx="8">
                  <c:v>30.72</c:v>
                </c:pt>
                <c:pt idx="9">
                  <c:v>30.82</c:v>
                </c:pt>
                <c:pt idx="10">
                  <c:v>35.590000000000003</c:v>
                </c:pt>
                <c:pt idx="11">
                  <c:v>35.71</c:v>
                </c:pt>
                <c:pt idx="12">
                  <c:v>39.200000000000003</c:v>
                </c:pt>
                <c:pt idx="13">
                  <c:v>44.58</c:v>
                </c:pt>
                <c:pt idx="14">
                  <c:v>52.78</c:v>
                </c:pt>
                <c:pt idx="15">
                  <c:v>57.58</c:v>
                </c:pt>
                <c:pt idx="16">
                  <c:v>60.61</c:v>
                </c:pt>
                <c:pt idx="17">
                  <c:v>66.19</c:v>
                </c:pt>
                <c:pt idx="18">
                  <c:v>85.31</c:v>
                </c:pt>
              </c:numCache>
            </c:numRef>
          </c:val>
          <c:extLst>
            <c:ext xmlns:c16="http://schemas.microsoft.com/office/drawing/2014/chart" uri="{C3380CC4-5D6E-409C-BE32-E72D297353CC}">
              <c16:uniqueId val="{00000000-90E7-4472-9767-4ED7C62EA689}"/>
            </c:ext>
          </c:extLst>
        </c:ser>
        <c:dLbls>
          <c:showLegendKey val="0"/>
          <c:showVal val="0"/>
          <c:showCatName val="0"/>
          <c:showSerName val="0"/>
          <c:showPercent val="0"/>
          <c:showBubbleSize val="0"/>
        </c:dLbls>
        <c:gapWidth val="50"/>
        <c:axId val="1151143983"/>
        <c:axId val="1106131295"/>
      </c:barChart>
      <c:catAx>
        <c:axId val="11511439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1106131295"/>
        <c:crosses val="autoZero"/>
        <c:auto val="1"/>
        <c:lblAlgn val="ctr"/>
        <c:lblOffset val="100"/>
        <c:noMultiLvlLbl val="0"/>
      </c:catAx>
      <c:valAx>
        <c:axId val="110613129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1511439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536105032822756"/>
          <c:w val="0.9376498800959232"/>
          <c:h val="0.78774617067833697"/>
        </c:manualLayout>
      </c:layout>
      <c:barChart>
        <c:barDir val="col"/>
        <c:grouping val="stacked"/>
        <c:varyColors val="0"/>
        <c:ser>
          <c:idx val="0"/>
          <c:order val="0"/>
          <c:spPr>
            <a:noFill/>
            <a:ln>
              <a:noFill/>
            </a:ln>
          </c:spPr>
          <c:invertIfNegative val="0"/>
          <c:dPt>
            <c:idx val="0"/>
            <c:invertIfNegative val="0"/>
            <c:bubble3D val="0"/>
            <c:spPr>
              <a:solidFill>
                <a:srgbClr val="000000"/>
              </a:solidFill>
              <a:ln w="9525" algn="ctr">
                <a:solidFill>
                  <a:srgbClr val="FFFFFF"/>
                </a:solidFill>
                <a:prstDash val="solid"/>
              </a:ln>
            </c:spPr>
            <c:extLst>
              <c:ext xmlns:c16="http://schemas.microsoft.com/office/drawing/2014/chart" uri="{C3380CC4-5D6E-409C-BE32-E72D297353CC}">
                <c16:uniqueId val="{00000000-0600-413B-8902-D490779D66A3}"/>
              </c:ext>
            </c:extLst>
          </c:dPt>
          <c:dPt>
            <c:idx val="2"/>
            <c:invertIfNegative val="0"/>
            <c:bubble3D val="0"/>
            <c:spPr>
              <a:solidFill>
                <a:schemeClr val="accent6"/>
              </a:solidFill>
              <a:ln w="9525" algn="ctr">
                <a:solidFill>
                  <a:srgbClr val="FFFFFF"/>
                </a:solidFill>
                <a:prstDash val="solid"/>
              </a:ln>
            </c:spPr>
            <c:extLst>
              <c:ext xmlns:c16="http://schemas.microsoft.com/office/drawing/2014/chart" uri="{C3380CC4-5D6E-409C-BE32-E72D297353CC}">
                <c16:uniqueId val="{00000001-0600-413B-8902-D490779D66A3}"/>
              </c:ext>
            </c:extLst>
          </c:dPt>
          <c:dLbls>
            <c:dLbl>
              <c:idx val="0"/>
              <c:layout>
                <c:manualLayout>
                  <c:x val="0"/>
                  <c:y val="-0.4715536105032822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0600-413B-8902-D490779D66A3}"/>
                </c:ext>
              </c:extLst>
            </c:dLbl>
            <c:dLbl>
              <c:idx val="2"/>
              <c:layout>
                <c:manualLayout>
                  <c:x val="0"/>
                  <c:y val="-0.3665207877461707"/>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0600-413B-8902-D490779D66A3}"/>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41</c:v>
                </c:pt>
                <c:pt idx="1">
                  <c:v>30</c:v>
                </c:pt>
                <c:pt idx="2">
                  <c:v>30</c:v>
                </c:pt>
              </c:numCache>
            </c:numRef>
          </c:val>
          <c:extLst>
            <c:ext xmlns:c16="http://schemas.microsoft.com/office/drawing/2014/chart" uri="{C3380CC4-5D6E-409C-BE32-E72D297353CC}">
              <c16:uniqueId val="{00000002-0600-413B-8902-D490779D66A3}"/>
            </c:ext>
          </c:extLst>
        </c:ser>
        <c:ser>
          <c:idx val="1"/>
          <c:order val="1"/>
          <c:spPr>
            <a:solidFill>
              <a:srgbClr val="DAF9C6"/>
            </a:solidFill>
            <a:ln w="9525" algn="ctr">
              <a:solidFill>
                <a:srgbClr val="FFFFFF"/>
              </a:solidFill>
              <a:prstDash val="solid"/>
            </a:ln>
          </c:spPr>
          <c:invertIfNegative val="0"/>
          <c:dLbls>
            <c:dLbl>
              <c:idx val="1"/>
              <c:layout>
                <c:manualLayout>
                  <c:x val="0"/>
                  <c:y val="-4.3763676148796497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600-413B-8902-D490779D66A3}"/>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1">
                  <c:v>11</c:v>
                </c:pt>
              </c:numCache>
            </c:numRef>
          </c:val>
          <c:extLst>
            <c:ext xmlns:c16="http://schemas.microsoft.com/office/drawing/2014/chart" uri="{C3380CC4-5D6E-409C-BE32-E72D297353CC}">
              <c16:uniqueId val="{00000004-0600-413B-8902-D490779D66A3}"/>
            </c:ext>
          </c:extLst>
        </c:ser>
        <c:dLbls>
          <c:showLegendKey val="0"/>
          <c:showVal val="0"/>
          <c:showCatName val="0"/>
          <c:showSerName val="0"/>
          <c:showPercent val="0"/>
          <c:showBubbleSize val="0"/>
        </c:dLbls>
        <c:gapWidth val="80"/>
        <c:overlap val="100"/>
        <c:axId val="1296022847"/>
        <c:axId val="1"/>
      </c:barChart>
      <c:catAx>
        <c:axId val="1296022847"/>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41"/>
          <c:min val="0"/>
        </c:scaling>
        <c:delete val="1"/>
        <c:axPos val="l"/>
        <c:numFmt formatCode="General" sourceLinked="1"/>
        <c:majorTickMark val="out"/>
        <c:minorTickMark val="none"/>
        <c:tickLblPos val="nextTo"/>
        <c:crossAx val="1296022847"/>
        <c:crosses val="min"/>
        <c:crossBetween val="between"/>
      </c:valAx>
    </c:plotArea>
    <c:plotVisOnly val="0"/>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536105032822756"/>
          <c:w val="0.9376498800959232"/>
          <c:h val="0.78774617067833697"/>
        </c:manualLayout>
      </c:layout>
      <c:barChart>
        <c:barDir val="col"/>
        <c:grouping val="stacked"/>
        <c:varyColors val="0"/>
        <c:ser>
          <c:idx val="0"/>
          <c:order val="0"/>
          <c:spPr>
            <a:noFill/>
            <a:ln>
              <a:noFill/>
            </a:ln>
          </c:spPr>
          <c:invertIfNegative val="0"/>
          <c:dPt>
            <c:idx val="0"/>
            <c:invertIfNegative val="0"/>
            <c:bubble3D val="0"/>
            <c:spPr>
              <a:solidFill>
                <a:srgbClr val="000000"/>
              </a:solidFill>
              <a:ln w="9525" algn="ctr">
                <a:solidFill>
                  <a:srgbClr val="FFFFFF"/>
                </a:solidFill>
                <a:prstDash val="solid"/>
              </a:ln>
            </c:spPr>
            <c:extLst>
              <c:ext xmlns:c16="http://schemas.microsoft.com/office/drawing/2014/chart" uri="{C3380CC4-5D6E-409C-BE32-E72D297353CC}">
                <c16:uniqueId val="{00000000-3CE7-4A4B-B04D-48BDF5019E15}"/>
              </c:ext>
            </c:extLst>
          </c:dPt>
          <c:dPt>
            <c:idx val="2"/>
            <c:invertIfNegative val="0"/>
            <c:bubble3D val="0"/>
            <c:spPr>
              <a:solidFill>
                <a:schemeClr val="accent6"/>
              </a:solidFill>
              <a:ln w="9525" algn="ctr">
                <a:solidFill>
                  <a:srgbClr val="FFFFFF"/>
                </a:solidFill>
                <a:prstDash val="solid"/>
              </a:ln>
            </c:spPr>
            <c:extLst>
              <c:ext xmlns:c16="http://schemas.microsoft.com/office/drawing/2014/chart" uri="{C3380CC4-5D6E-409C-BE32-E72D297353CC}">
                <c16:uniqueId val="{00000001-3CE7-4A4B-B04D-48BDF5019E15}"/>
              </c:ext>
            </c:extLst>
          </c:dPt>
          <c:dLbls>
            <c:dLbl>
              <c:idx val="0"/>
              <c:layout>
                <c:manualLayout>
                  <c:x val="0"/>
                  <c:y val="-0.4715536105032822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3CE7-4A4B-B04D-48BDF5019E15}"/>
                </c:ext>
              </c:extLst>
            </c:dLbl>
            <c:dLbl>
              <c:idx val="2"/>
              <c:layout>
                <c:manualLayout>
                  <c:x val="0"/>
                  <c:y val="-0.40262582056892782"/>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CE7-4A4B-B04D-48BDF5019E1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52</c:v>
                </c:pt>
                <c:pt idx="1">
                  <c:v>43</c:v>
                </c:pt>
                <c:pt idx="2">
                  <c:v>43</c:v>
                </c:pt>
              </c:numCache>
            </c:numRef>
          </c:val>
          <c:extLst>
            <c:ext xmlns:c16="http://schemas.microsoft.com/office/drawing/2014/chart" uri="{C3380CC4-5D6E-409C-BE32-E72D297353CC}">
              <c16:uniqueId val="{00000002-3CE7-4A4B-B04D-48BDF5019E15}"/>
            </c:ext>
          </c:extLst>
        </c:ser>
        <c:ser>
          <c:idx val="1"/>
          <c:order val="1"/>
          <c:spPr>
            <a:solidFill>
              <a:srgbClr val="E4FCC2"/>
            </a:solidFill>
            <a:ln w="9525" algn="ctr">
              <a:solidFill>
                <a:srgbClr val="FFFFFF"/>
              </a:solidFill>
              <a:prstDash val="solid"/>
            </a:ln>
          </c:spPr>
          <c:invertIfNegative val="0"/>
          <c:dLbls>
            <c:dLbl>
              <c:idx val="1"/>
              <c:layout>
                <c:manualLayout>
                  <c:x val="0"/>
                  <c:y val="-3.2822757111597373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3CE7-4A4B-B04D-48BDF5019E1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1">
                  <c:v>9</c:v>
                </c:pt>
              </c:numCache>
            </c:numRef>
          </c:val>
          <c:extLst>
            <c:ext xmlns:c16="http://schemas.microsoft.com/office/drawing/2014/chart" uri="{C3380CC4-5D6E-409C-BE32-E72D297353CC}">
              <c16:uniqueId val="{00000004-3CE7-4A4B-B04D-48BDF5019E15}"/>
            </c:ext>
          </c:extLst>
        </c:ser>
        <c:dLbls>
          <c:showLegendKey val="0"/>
          <c:showVal val="0"/>
          <c:showCatName val="0"/>
          <c:showSerName val="0"/>
          <c:showPercent val="0"/>
          <c:showBubbleSize val="0"/>
        </c:dLbls>
        <c:gapWidth val="80"/>
        <c:overlap val="100"/>
        <c:axId val="1296026047"/>
        <c:axId val="1"/>
      </c:barChart>
      <c:catAx>
        <c:axId val="1296026047"/>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52"/>
          <c:min val="0"/>
        </c:scaling>
        <c:delete val="1"/>
        <c:axPos val="l"/>
        <c:numFmt formatCode="General" sourceLinked="1"/>
        <c:majorTickMark val="out"/>
        <c:minorTickMark val="none"/>
        <c:tickLblPos val="nextTo"/>
        <c:crossAx val="1296026047"/>
        <c:crosses val="min"/>
        <c:crossBetween val="between"/>
      </c:valAx>
    </c:plotArea>
    <c:plotVisOnly val="0"/>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Hoja1!$B$1</c:f>
              <c:strCache>
                <c:ptCount val="1"/>
                <c:pt idx="0">
                  <c:v>Valores Y</c:v>
                </c:pt>
              </c:strCache>
            </c:strRef>
          </c:tx>
          <c:spPr>
            <a:ln w="19050" cap="rnd">
              <a:noFill/>
              <a:round/>
            </a:ln>
            <a:effectLst/>
          </c:spPr>
          <c:marker>
            <c:symbol val="circle"/>
            <c:size val="5"/>
            <c:spPr>
              <a:solidFill>
                <a:srgbClr val="C00000"/>
              </a:solidFill>
              <a:ln w="9525">
                <a:solidFill>
                  <a:srgbClr val="C00000"/>
                </a:solidFill>
              </a:ln>
              <a:effectLst/>
            </c:spPr>
          </c:marker>
          <c:dPt>
            <c:idx val="14"/>
            <c:marker>
              <c:symbol val="circle"/>
              <c:size val="5"/>
              <c:spPr>
                <a:solidFill>
                  <a:schemeClr val="accent6">
                    <a:lumMod val="75000"/>
                  </a:schemeClr>
                </a:solidFill>
                <a:ln w="9525">
                  <a:solidFill>
                    <a:srgbClr val="C00000"/>
                  </a:solidFill>
                </a:ln>
                <a:effectLst/>
              </c:spPr>
            </c:marker>
            <c:bubble3D val="0"/>
            <c:extLst>
              <c:ext xmlns:c16="http://schemas.microsoft.com/office/drawing/2014/chart" uri="{C3380CC4-5D6E-409C-BE32-E72D297353CC}">
                <c16:uniqueId val="{00000001-F37C-4E17-B7A3-3331A1FBB0A4}"/>
              </c:ext>
            </c:extLst>
          </c:dPt>
          <c:dLbls>
            <c:dLbl>
              <c:idx val="14"/>
              <c:layout>
                <c:manualLayout>
                  <c:x val="6.5910329774809834E-3"/>
                  <c:y val="-8.7740206085854134E-3"/>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r>
                      <a:rPr lang="en-US" b="1" noProof="0" dirty="0"/>
                      <a:t>España</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7C-4E17-B7A3-3331A1FBB0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5">
                    <a:lumMod val="50000"/>
                  </a:schemeClr>
                </a:solidFill>
                <a:prstDash val="sysDot"/>
              </a:ln>
              <a:effectLst/>
            </c:spPr>
            <c:trendlineType val="linear"/>
            <c:dispRSqr val="0"/>
            <c:dispEq val="0"/>
          </c:trendline>
          <c:xVal>
            <c:numRef>
              <c:f>Hoja1!$A$2:$A$16</c:f>
              <c:numCache>
                <c:formatCode>0.00%</c:formatCode>
                <c:ptCount val="15"/>
                <c:pt idx="0">
                  <c:v>4.0000000000000002E-4</c:v>
                </c:pt>
                <c:pt idx="1">
                  <c:v>2E-3</c:v>
                </c:pt>
                <c:pt idx="2">
                  <c:v>3.0000000000000001E-3</c:v>
                </c:pt>
                <c:pt idx="3">
                  <c:v>4.0000000000000001E-3</c:v>
                </c:pt>
                <c:pt idx="4">
                  <c:v>4.0000000000000001E-3</c:v>
                </c:pt>
                <c:pt idx="5">
                  <c:v>5.0000000000000001E-3</c:v>
                </c:pt>
                <c:pt idx="6">
                  <c:v>5.0000000000000001E-3</c:v>
                </c:pt>
                <c:pt idx="7">
                  <c:v>1.4999999999999999E-2</c:v>
                </c:pt>
                <c:pt idx="8">
                  <c:v>2.4E-2</c:v>
                </c:pt>
                <c:pt idx="9">
                  <c:v>2.8000000000000001E-2</c:v>
                </c:pt>
                <c:pt idx="10">
                  <c:v>3.1E-2</c:v>
                </c:pt>
                <c:pt idx="11">
                  <c:v>3.2000000000000001E-2</c:v>
                </c:pt>
                <c:pt idx="12">
                  <c:v>4.9000000000000002E-2</c:v>
                </c:pt>
                <c:pt idx="13">
                  <c:v>5.2999999999999999E-2</c:v>
                </c:pt>
                <c:pt idx="14">
                  <c:v>6.0999999999999999E-2</c:v>
                </c:pt>
              </c:numCache>
            </c:numRef>
          </c:xVal>
          <c:yVal>
            <c:numRef>
              <c:f>Hoja1!$B$2:$B$16</c:f>
              <c:numCache>
                <c:formatCode>General</c:formatCode>
                <c:ptCount val="15"/>
                <c:pt idx="0">
                  <c:v>4</c:v>
                </c:pt>
                <c:pt idx="1">
                  <c:v>60</c:v>
                </c:pt>
                <c:pt idx="2">
                  <c:v>77</c:v>
                </c:pt>
                <c:pt idx="3">
                  <c:v>107</c:v>
                </c:pt>
                <c:pt idx="4">
                  <c:v>46</c:v>
                </c:pt>
                <c:pt idx="5">
                  <c:v>104</c:v>
                </c:pt>
                <c:pt idx="6">
                  <c:v>52</c:v>
                </c:pt>
                <c:pt idx="7">
                  <c:v>224</c:v>
                </c:pt>
                <c:pt idx="8">
                  <c:v>455</c:v>
                </c:pt>
                <c:pt idx="9">
                  <c:v>511</c:v>
                </c:pt>
                <c:pt idx="10">
                  <c:v>574</c:v>
                </c:pt>
                <c:pt idx="11">
                  <c:v>348</c:v>
                </c:pt>
                <c:pt idx="12">
                  <c:v>839</c:v>
                </c:pt>
                <c:pt idx="13">
                  <c:v>635</c:v>
                </c:pt>
                <c:pt idx="14">
                  <c:v>606</c:v>
                </c:pt>
              </c:numCache>
            </c:numRef>
          </c:yVal>
          <c:smooth val="0"/>
          <c:extLst>
            <c:ext xmlns:c16="http://schemas.microsoft.com/office/drawing/2014/chart" uri="{C3380CC4-5D6E-409C-BE32-E72D297353CC}">
              <c16:uniqueId val="{00000000-8270-4BA0-B707-F654F36E0C48}"/>
            </c:ext>
          </c:extLst>
        </c:ser>
        <c:dLbls>
          <c:showLegendKey val="0"/>
          <c:showVal val="0"/>
          <c:showCatName val="0"/>
          <c:showSerName val="0"/>
          <c:showPercent val="0"/>
          <c:showBubbleSize val="0"/>
        </c:dLbls>
        <c:axId val="1222273952"/>
        <c:axId val="1132345824"/>
      </c:scatterChart>
      <c:valAx>
        <c:axId val="12222739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accent6">
                        <a:lumMod val="75000"/>
                      </a:schemeClr>
                    </a:solidFill>
                    <a:latin typeface="+mn-lt"/>
                    <a:ea typeface="+mn-ea"/>
                    <a:cs typeface="+mn-cs"/>
                  </a:defRPr>
                </a:pPr>
                <a:r>
                  <a:rPr lang="es-ES" dirty="0">
                    <a:solidFill>
                      <a:schemeClr val="accent6">
                        <a:lumMod val="75000"/>
                      </a:schemeClr>
                    </a:solidFill>
                  </a:rPr>
                  <a:t>% de fallecidos en residencias sobre el total de usuarios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accent6">
                      <a:lumMod val="75000"/>
                    </a:schemeClr>
                  </a:solidFill>
                  <a:latin typeface="+mn-lt"/>
                  <a:ea typeface="+mn-ea"/>
                  <a:cs typeface="+mn-cs"/>
                </a:defRPr>
              </a:pPr>
              <a:endParaRPr lang="es-E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132345824"/>
        <c:crosses val="autoZero"/>
        <c:crossBetween val="midCat"/>
      </c:valAx>
      <c:valAx>
        <c:axId val="1132345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accent6">
                        <a:lumMod val="75000"/>
                      </a:schemeClr>
                    </a:solidFill>
                    <a:latin typeface="+mn-lt"/>
                    <a:ea typeface="+mn-ea"/>
                    <a:cs typeface="+mn-cs"/>
                  </a:defRPr>
                </a:pPr>
                <a:r>
                  <a:rPr lang="es-ES" dirty="0">
                    <a:solidFill>
                      <a:schemeClr val="accent6">
                        <a:lumMod val="75000"/>
                      </a:schemeClr>
                    </a:solidFill>
                  </a:rPr>
                  <a:t>Fallecidos totales por cada millón de habitantes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accent6">
                      <a:lumMod val="75000"/>
                    </a:schemeClr>
                  </a:solidFill>
                  <a:latin typeface="+mn-lt"/>
                  <a:ea typeface="+mn-ea"/>
                  <a:cs typeface="+mn-cs"/>
                </a:defRPr>
              </a:pPr>
              <a:endParaRPr lang="es-E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22227395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300" b="1" i="0" u="none" strike="noStrike" kern="1200" spc="0" baseline="0" noProof="0">
                <a:solidFill>
                  <a:schemeClr val="accent6"/>
                </a:solidFill>
                <a:latin typeface="Arial" panose="020B0604020202020204" pitchFamily="34" charset="0"/>
                <a:ea typeface="+mn-ea"/>
                <a:cs typeface="Arial" panose="020B0604020202020204" pitchFamily="34" charset="0"/>
              </a:defRPr>
            </a:pPr>
            <a:r>
              <a:rPr lang="es-ES" sz="1300" b="1" noProof="0" dirty="0">
                <a:solidFill>
                  <a:schemeClr val="accent6"/>
                </a:solidFill>
                <a:latin typeface="Arial" panose="020B0604020202020204" pitchFamily="34" charset="0"/>
                <a:cs typeface="Arial" panose="020B0604020202020204" pitchFamily="34" charset="0"/>
              </a:rPr>
              <a:t> Número</a:t>
            </a:r>
            <a:r>
              <a:rPr lang="es-ES" sz="1300" b="1" baseline="0" noProof="0" dirty="0">
                <a:solidFill>
                  <a:schemeClr val="accent6"/>
                </a:solidFill>
                <a:latin typeface="Arial" panose="020B0604020202020204" pitchFamily="34" charset="0"/>
                <a:cs typeface="Arial" panose="020B0604020202020204" pitchFamily="34" charset="0"/>
              </a:rPr>
              <a:t> </a:t>
            </a:r>
            <a:r>
              <a:rPr lang="es-ES" sz="1300" b="1" noProof="0" dirty="0">
                <a:solidFill>
                  <a:schemeClr val="accent6"/>
                </a:solidFill>
                <a:latin typeface="Arial" panose="020B0604020202020204" pitchFamily="34" charset="0"/>
                <a:cs typeface="Arial" panose="020B0604020202020204" pitchFamily="34" charset="0"/>
              </a:rPr>
              <a:t>diario de infectados por COVID-19 en España</a:t>
            </a:r>
          </a:p>
        </c:rich>
      </c:tx>
      <c:overlay val="0"/>
      <c:spPr>
        <a:noFill/>
        <a:ln>
          <a:noFill/>
        </a:ln>
        <a:effectLst/>
      </c:spPr>
      <c:txPr>
        <a:bodyPr rot="0" spcFirstLastPara="1" vertOverflow="ellipsis" vert="horz" wrap="square" anchor="ctr" anchorCtr="1"/>
        <a:lstStyle/>
        <a:p>
          <a:pPr>
            <a:defRPr lang="es-ES" sz="1300" b="1" i="0" u="none" strike="noStrike" kern="1200" spc="0" baseline="0" noProof="0">
              <a:solidFill>
                <a:schemeClr val="accent6"/>
              </a:solidFill>
              <a:latin typeface="Arial" panose="020B0604020202020204" pitchFamily="34" charset="0"/>
              <a:ea typeface="+mn-ea"/>
              <a:cs typeface="Arial" panose="020B0604020202020204" pitchFamily="34" charset="0"/>
            </a:defRPr>
          </a:pPr>
          <a:endParaRPr lang="es-E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5">
                <a:lumMod val="50000"/>
              </a:schemeClr>
            </a:solidFill>
            <a:ln w="0">
              <a:solidFill>
                <a:schemeClr val="accent5">
                  <a:lumMod val="20000"/>
                  <a:lumOff val="80000"/>
                </a:schemeClr>
              </a:solidFill>
            </a:ln>
            <a:effectLst/>
          </c:spPr>
          <c:invertIfNegative val="0"/>
          <c:cat>
            <c:numRef>
              <c:f>Hoja1!$A$2:$A$144</c:f>
              <c:numCache>
                <c:formatCode>d\-mmm</c:formatCode>
                <c:ptCount val="143"/>
                <c:pt idx="0">
                  <c:v>43861</c:v>
                </c:pt>
                <c:pt idx="1">
                  <c:v>43862</c:v>
                </c:pt>
                <c:pt idx="2">
                  <c:v>43863</c:v>
                </c:pt>
                <c:pt idx="3">
                  <c:v>43864</c:v>
                </c:pt>
                <c:pt idx="4">
                  <c:v>43865</c:v>
                </c:pt>
                <c:pt idx="5">
                  <c:v>43866</c:v>
                </c:pt>
                <c:pt idx="6">
                  <c:v>43867</c:v>
                </c:pt>
                <c:pt idx="7">
                  <c:v>43868</c:v>
                </c:pt>
                <c:pt idx="8">
                  <c:v>43869</c:v>
                </c:pt>
                <c:pt idx="9">
                  <c:v>43870</c:v>
                </c:pt>
                <c:pt idx="10">
                  <c:v>43871</c:v>
                </c:pt>
                <c:pt idx="11">
                  <c:v>43872</c:v>
                </c:pt>
                <c:pt idx="12">
                  <c:v>43873</c:v>
                </c:pt>
                <c:pt idx="13">
                  <c:v>43874</c:v>
                </c:pt>
                <c:pt idx="14">
                  <c:v>43875</c:v>
                </c:pt>
                <c:pt idx="15">
                  <c:v>43876</c:v>
                </c:pt>
                <c:pt idx="16">
                  <c:v>43877</c:v>
                </c:pt>
                <c:pt idx="17">
                  <c:v>43878</c:v>
                </c:pt>
                <c:pt idx="18">
                  <c:v>43879</c:v>
                </c:pt>
                <c:pt idx="19">
                  <c:v>43880</c:v>
                </c:pt>
                <c:pt idx="20">
                  <c:v>43881</c:v>
                </c:pt>
                <c:pt idx="21">
                  <c:v>43882</c:v>
                </c:pt>
                <c:pt idx="22">
                  <c:v>43883</c:v>
                </c:pt>
                <c:pt idx="23">
                  <c:v>43884</c:v>
                </c:pt>
                <c:pt idx="24">
                  <c:v>43885</c:v>
                </c:pt>
                <c:pt idx="25">
                  <c:v>43886</c:v>
                </c:pt>
                <c:pt idx="26">
                  <c:v>43887</c:v>
                </c:pt>
                <c:pt idx="27">
                  <c:v>43888</c:v>
                </c:pt>
                <c:pt idx="28">
                  <c:v>43889</c:v>
                </c:pt>
                <c:pt idx="29">
                  <c:v>43890</c:v>
                </c:pt>
                <c:pt idx="30">
                  <c:v>43891</c:v>
                </c:pt>
                <c:pt idx="31">
                  <c:v>43892</c:v>
                </c:pt>
                <c:pt idx="32">
                  <c:v>43893</c:v>
                </c:pt>
                <c:pt idx="33">
                  <c:v>43894</c:v>
                </c:pt>
                <c:pt idx="34">
                  <c:v>43895</c:v>
                </c:pt>
                <c:pt idx="35">
                  <c:v>43896</c:v>
                </c:pt>
                <c:pt idx="36">
                  <c:v>43897</c:v>
                </c:pt>
                <c:pt idx="37">
                  <c:v>43898</c:v>
                </c:pt>
                <c:pt idx="38">
                  <c:v>43899</c:v>
                </c:pt>
                <c:pt idx="39">
                  <c:v>43900</c:v>
                </c:pt>
                <c:pt idx="40">
                  <c:v>43901</c:v>
                </c:pt>
                <c:pt idx="41">
                  <c:v>43902</c:v>
                </c:pt>
                <c:pt idx="42">
                  <c:v>43903</c:v>
                </c:pt>
                <c:pt idx="43">
                  <c:v>43904</c:v>
                </c:pt>
                <c:pt idx="44">
                  <c:v>43905</c:v>
                </c:pt>
                <c:pt idx="45">
                  <c:v>43906</c:v>
                </c:pt>
                <c:pt idx="46">
                  <c:v>43907</c:v>
                </c:pt>
                <c:pt idx="47">
                  <c:v>43908</c:v>
                </c:pt>
                <c:pt idx="48">
                  <c:v>43909</c:v>
                </c:pt>
                <c:pt idx="49">
                  <c:v>43910</c:v>
                </c:pt>
                <c:pt idx="50">
                  <c:v>43911</c:v>
                </c:pt>
                <c:pt idx="51">
                  <c:v>43912</c:v>
                </c:pt>
                <c:pt idx="52">
                  <c:v>43913</c:v>
                </c:pt>
                <c:pt idx="53">
                  <c:v>43914</c:v>
                </c:pt>
                <c:pt idx="54">
                  <c:v>43915</c:v>
                </c:pt>
                <c:pt idx="55">
                  <c:v>43916</c:v>
                </c:pt>
                <c:pt idx="56">
                  <c:v>43917</c:v>
                </c:pt>
                <c:pt idx="57">
                  <c:v>43918</c:v>
                </c:pt>
                <c:pt idx="58">
                  <c:v>43919</c:v>
                </c:pt>
                <c:pt idx="59">
                  <c:v>43920</c:v>
                </c:pt>
                <c:pt idx="60">
                  <c:v>43921</c:v>
                </c:pt>
                <c:pt idx="61">
                  <c:v>43922</c:v>
                </c:pt>
                <c:pt idx="62">
                  <c:v>43923</c:v>
                </c:pt>
                <c:pt idx="63">
                  <c:v>43924</c:v>
                </c:pt>
                <c:pt idx="64">
                  <c:v>43925</c:v>
                </c:pt>
                <c:pt idx="65">
                  <c:v>43926</c:v>
                </c:pt>
                <c:pt idx="66">
                  <c:v>43927</c:v>
                </c:pt>
                <c:pt idx="67">
                  <c:v>43928</c:v>
                </c:pt>
                <c:pt idx="68">
                  <c:v>43929</c:v>
                </c:pt>
                <c:pt idx="69">
                  <c:v>43930</c:v>
                </c:pt>
                <c:pt idx="70">
                  <c:v>43931</c:v>
                </c:pt>
                <c:pt idx="71">
                  <c:v>43932</c:v>
                </c:pt>
                <c:pt idx="72">
                  <c:v>43933</c:v>
                </c:pt>
                <c:pt idx="73">
                  <c:v>43934</c:v>
                </c:pt>
                <c:pt idx="74">
                  <c:v>43935</c:v>
                </c:pt>
                <c:pt idx="75">
                  <c:v>43936</c:v>
                </c:pt>
                <c:pt idx="76">
                  <c:v>43937</c:v>
                </c:pt>
                <c:pt idx="77">
                  <c:v>43938</c:v>
                </c:pt>
                <c:pt idx="78">
                  <c:v>43939</c:v>
                </c:pt>
                <c:pt idx="79">
                  <c:v>43940</c:v>
                </c:pt>
                <c:pt idx="80">
                  <c:v>43941</c:v>
                </c:pt>
                <c:pt idx="81">
                  <c:v>43942</c:v>
                </c:pt>
                <c:pt idx="82">
                  <c:v>43943</c:v>
                </c:pt>
                <c:pt idx="83">
                  <c:v>43944</c:v>
                </c:pt>
                <c:pt idx="84">
                  <c:v>43945</c:v>
                </c:pt>
                <c:pt idx="85">
                  <c:v>43946</c:v>
                </c:pt>
                <c:pt idx="86">
                  <c:v>43947</c:v>
                </c:pt>
                <c:pt idx="87">
                  <c:v>43948</c:v>
                </c:pt>
                <c:pt idx="88">
                  <c:v>43949</c:v>
                </c:pt>
                <c:pt idx="89">
                  <c:v>43950</c:v>
                </c:pt>
                <c:pt idx="90">
                  <c:v>43951</c:v>
                </c:pt>
                <c:pt idx="91">
                  <c:v>43952</c:v>
                </c:pt>
                <c:pt idx="92">
                  <c:v>43953</c:v>
                </c:pt>
                <c:pt idx="93">
                  <c:v>43954</c:v>
                </c:pt>
                <c:pt idx="94">
                  <c:v>43955</c:v>
                </c:pt>
                <c:pt idx="95">
                  <c:v>43956</c:v>
                </c:pt>
                <c:pt idx="96">
                  <c:v>43957</c:v>
                </c:pt>
                <c:pt idx="97">
                  <c:v>43958</c:v>
                </c:pt>
                <c:pt idx="98">
                  <c:v>43959</c:v>
                </c:pt>
                <c:pt idx="99">
                  <c:v>43960</c:v>
                </c:pt>
                <c:pt idx="100">
                  <c:v>43961</c:v>
                </c:pt>
                <c:pt idx="101">
                  <c:v>43962</c:v>
                </c:pt>
                <c:pt idx="102">
                  <c:v>43963</c:v>
                </c:pt>
                <c:pt idx="103">
                  <c:v>43964</c:v>
                </c:pt>
                <c:pt idx="104">
                  <c:v>43965</c:v>
                </c:pt>
                <c:pt idx="105">
                  <c:v>43966</c:v>
                </c:pt>
                <c:pt idx="106">
                  <c:v>43967</c:v>
                </c:pt>
                <c:pt idx="107">
                  <c:v>43968</c:v>
                </c:pt>
                <c:pt idx="108">
                  <c:v>43969</c:v>
                </c:pt>
                <c:pt idx="109">
                  <c:v>43970</c:v>
                </c:pt>
                <c:pt idx="110">
                  <c:v>43971</c:v>
                </c:pt>
                <c:pt idx="111">
                  <c:v>43972</c:v>
                </c:pt>
                <c:pt idx="112">
                  <c:v>43973</c:v>
                </c:pt>
                <c:pt idx="113">
                  <c:v>43974</c:v>
                </c:pt>
                <c:pt idx="114">
                  <c:v>43975</c:v>
                </c:pt>
                <c:pt idx="115">
                  <c:v>43976</c:v>
                </c:pt>
                <c:pt idx="116">
                  <c:v>43977</c:v>
                </c:pt>
                <c:pt idx="117">
                  <c:v>43978</c:v>
                </c:pt>
                <c:pt idx="118">
                  <c:v>43979</c:v>
                </c:pt>
                <c:pt idx="119">
                  <c:v>43980</c:v>
                </c:pt>
                <c:pt idx="120">
                  <c:v>43981</c:v>
                </c:pt>
                <c:pt idx="121">
                  <c:v>43982</c:v>
                </c:pt>
                <c:pt idx="122">
                  <c:v>43983</c:v>
                </c:pt>
                <c:pt idx="123">
                  <c:v>43984</c:v>
                </c:pt>
                <c:pt idx="124">
                  <c:v>43985</c:v>
                </c:pt>
                <c:pt idx="125">
                  <c:v>43986</c:v>
                </c:pt>
                <c:pt idx="126">
                  <c:v>43987</c:v>
                </c:pt>
                <c:pt idx="127">
                  <c:v>43988</c:v>
                </c:pt>
                <c:pt idx="128">
                  <c:v>43989</c:v>
                </c:pt>
                <c:pt idx="129">
                  <c:v>43990</c:v>
                </c:pt>
                <c:pt idx="130">
                  <c:v>43991</c:v>
                </c:pt>
                <c:pt idx="131">
                  <c:v>43992</c:v>
                </c:pt>
                <c:pt idx="132">
                  <c:v>43993</c:v>
                </c:pt>
                <c:pt idx="133">
                  <c:v>43994</c:v>
                </c:pt>
                <c:pt idx="134">
                  <c:v>43995</c:v>
                </c:pt>
                <c:pt idx="135">
                  <c:v>43996</c:v>
                </c:pt>
                <c:pt idx="136">
                  <c:v>43997</c:v>
                </c:pt>
                <c:pt idx="137">
                  <c:v>43998</c:v>
                </c:pt>
                <c:pt idx="138">
                  <c:v>43999</c:v>
                </c:pt>
                <c:pt idx="139">
                  <c:v>44000</c:v>
                </c:pt>
                <c:pt idx="140">
                  <c:v>44001</c:v>
                </c:pt>
                <c:pt idx="141">
                  <c:v>44002</c:v>
                </c:pt>
                <c:pt idx="142">
                  <c:v>44003</c:v>
                </c:pt>
              </c:numCache>
            </c:numRef>
          </c:cat>
          <c:val>
            <c:numRef>
              <c:f>Hoja1!$B$2:$B$144</c:f>
              <c:numCache>
                <c:formatCode>General</c:formatCode>
                <c:ptCount val="143"/>
                <c:pt idx="0">
                  <c:v>8</c:v>
                </c:pt>
                <c:pt idx="1">
                  <c:v>17</c:v>
                </c:pt>
                <c:pt idx="2">
                  <c:v>13</c:v>
                </c:pt>
                <c:pt idx="3">
                  <c:v>18</c:v>
                </c:pt>
                <c:pt idx="4">
                  <c:v>13</c:v>
                </c:pt>
                <c:pt idx="5">
                  <c:v>15</c:v>
                </c:pt>
                <c:pt idx="6">
                  <c:v>9</c:v>
                </c:pt>
                <c:pt idx="7">
                  <c:v>15</c:v>
                </c:pt>
                <c:pt idx="8">
                  <c:v>9</c:v>
                </c:pt>
                <c:pt idx="9">
                  <c:v>5</c:v>
                </c:pt>
                <c:pt idx="10">
                  <c:v>23</c:v>
                </c:pt>
                <c:pt idx="11">
                  <c:v>14</c:v>
                </c:pt>
                <c:pt idx="12">
                  <c:v>21</c:v>
                </c:pt>
                <c:pt idx="13">
                  <c:v>34</c:v>
                </c:pt>
                <c:pt idx="14">
                  <c:v>20</c:v>
                </c:pt>
                <c:pt idx="15">
                  <c:v>34</c:v>
                </c:pt>
                <c:pt idx="16">
                  <c:v>24</c:v>
                </c:pt>
                <c:pt idx="17">
                  <c:v>35</c:v>
                </c:pt>
                <c:pt idx="18">
                  <c:v>28</c:v>
                </c:pt>
                <c:pt idx="19">
                  <c:v>22</c:v>
                </c:pt>
                <c:pt idx="20">
                  <c:v>60</c:v>
                </c:pt>
                <c:pt idx="21">
                  <c:v>63</c:v>
                </c:pt>
                <c:pt idx="22">
                  <c:v>57</c:v>
                </c:pt>
                <c:pt idx="23">
                  <c:v>73</c:v>
                </c:pt>
                <c:pt idx="24">
                  <c:v>116</c:v>
                </c:pt>
                <c:pt idx="25">
                  <c:v>142</c:v>
                </c:pt>
                <c:pt idx="26">
                  <c:v>165</c:v>
                </c:pt>
                <c:pt idx="27">
                  <c:v>194</c:v>
                </c:pt>
                <c:pt idx="28">
                  <c:v>335</c:v>
                </c:pt>
                <c:pt idx="29">
                  <c:v>253</c:v>
                </c:pt>
                <c:pt idx="30">
                  <c:v>695</c:v>
                </c:pt>
                <c:pt idx="31">
                  <c:v>808</c:v>
                </c:pt>
                <c:pt idx="32">
                  <c:v>799</c:v>
                </c:pt>
                <c:pt idx="33">
                  <c:v>962</c:v>
                </c:pt>
                <c:pt idx="34">
                  <c:v>1306</c:v>
                </c:pt>
                <c:pt idx="35">
                  <c:v>1650</c:v>
                </c:pt>
                <c:pt idx="36">
                  <c:v>1836</c:v>
                </c:pt>
                <c:pt idx="37">
                  <c:v>2213</c:v>
                </c:pt>
                <c:pt idx="38">
                  <c:v>3403</c:v>
                </c:pt>
                <c:pt idx="39">
                  <c:v>4658</c:v>
                </c:pt>
                <c:pt idx="40">
                  <c:v>4785</c:v>
                </c:pt>
                <c:pt idx="41">
                  <c:v>6007</c:v>
                </c:pt>
                <c:pt idx="42">
                  <c:v>7903</c:v>
                </c:pt>
                <c:pt idx="43">
                  <c:v>7510</c:v>
                </c:pt>
                <c:pt idx="44">
                  <c:v>8019</c:v>
                </c:pt>
                <c:pt idx="45">
                  <c:v>9680</c:v>
                </c:pt>
                <c:pt idx="46">
                  <c:v>8895</c:v>
                </c:pt>
                <c:pt idx="47">
                  <c:v>9043</c:v>
                </c:pt>
                <c:pt idx="48">
                  <c:v>8737</c:v>
                </c:pt>
                <c:pt idx="49">
                  <c:v>10809</c:v>
                </c:pt>
                <c:pt idx="50">
                  <c:v>7520</c:v>
                </c:pt>
                <c:pt idx="51">
                  <c:v>6907</c:v>
                </c:pt>
                <c:pt idx="52">
                  <c:v>8443</c:v>
                </c:pt>
                <c:pt idx="53">
                  <c:v>7302</c:v>
                </c:pt>
                <c:pt idx="54">
                  <c:v>7140</c:v>
                </c:pt>
                <c:pt idx="55">
                  <c:v>6413</c:v>
                </c:pt>
                <c:pt idx="56">
                  <c:v>6145</c:v>
                </c:pt>
                <c:pt idx="57">
                  <c:v>5427</c:v>
                </c:pt>
                <c:pt idx="58">
                  <c:v>4313</c:v>
                </c:pt>
                <c:pt idx="59">
                  <c:v>5327</c:v>
                </c:pt>
                <c:pt idx="60">
                  <c:v>4507</c:v>
                </c:pt>
                <c:pt idx="61">
                  <c:v>5655</c:v>
                </c:pt>
                <c:pt idx="62">
                  <c:v>4599</c:v>
                </c:pt>
                <c:pt idx="63">
                  <c:v>4594</c:v>
                </c:pt>
                <c:pt idx="64">
                  <c:v>3935</c:v>
                </c:pt>
                <c:pt idx="65">
                  <c:v>3518</c:v>
                </c:pt>
                <c:pt idx="66">
                  <c:v>3830</c:v>
                </c:pt>
                <c:pt idx="67">
                  <c:v>3580</c:v>
                </c:pt>
                <c:pt idx="68">
                  <c:v>3862</c:v>
                </c:pt>
                <c:pt idx="69">
                  <c:v>3713</c:v>
                </c:pt>
                <c:pt idx="70">
                  <c:v>3672</c:v>
                </c:pt>
                <c:pt idx="71">
                  <c:v>3134</c:v>
                </c:pt>
                <c:pt idx="72">
                  <c:v>2465</c:v>
                </c:pt>
                <c:pt idx="73">
                  <c:v>2636</c:v>
                </c:pt>
                <c:pt idx="74">
                  <c:v>2757</c:v>
                </c:pt>
                <c:pt idx="75">
                  <c:v>2801</c:v>
                </c:pt>
                <c:pt idx="76">
                  <c:v>2555</c:v>
                </c:pt>
                <c:pt idx="77">
                  <c:v>2238</c:v>
                </c:pt>
                <c:pt idx="78">
                  <c:v>2014</c:v>
                </c:pt>
                <c:pt idx="79">
                  <c:v>1309</c:v>
                </c:pt>
                <c:pt idx="80">
                  <c:v>1601</c:v>
                </c:pt>
                <c:pt idx="81">
                  <c:v>1897</c:v>
                </c:pt>
                <c:pt idx="82">
                  <c:v>1992</c:v>
                </c:pt>
                <c:pt idx="83">
                  <c:v>1731</c:v>
                </c:pt>
                <c:pt idx="84">
                  <c:v>1735</c:v>
                </c:pt>
                <c:pt idx="85">
                  <c:v>934</c:v>
                </c:pt>
                <c:pt idx="86">
                  <c:v>684</c:v>
                </c:pt>
                <c:pt idx="87">
                  <c:v>866</c:v>
                </c:pt>
                <c:pt idx="88">
                  <c:v>1417</c:v>
                </c:pt>
                <c:pt idx="89">
                  <c:v>1308</c:v>
                </c:pt>
                <c:pt idx="90">
                  <c:v>1266</c:v>
                </c:pt>
                <c:pt idx="91">
                  <c:v>1276</c:v>
                </c:pt>
                <c:pt idx="92">
                  <c:v>1197</c:v>
                </c:pt>
                <c:pt idx="93">
                  <c:v>589</c:v>
                </c:pt>
                <c:pt idx="94">
                  <c:v>556</c:v>
                </c:pt>
                <c:pt idx="95">
                  <c:v>791</c:v>
                </c:pt>
                <c:pt idx="96">
                  <c:v>636</c:v>
                </c:pt>
                <c:pt idx="97">
                  <c:v>655</c:v>
                </c:pt>
                <c:pt idx="98">
                  <c:v>627</c:v>
                </c:pt>
                <c:pt idx="99">
                  <c:v>518</c:v>
                </c:pt>
                <c:pt idx="100">
                  <c:v>423</c:v>
                </c:pt>
                <c:pt idx="101">
                  <c:v>302</c:v>
                </c:pt>
                <c:pt idx="102">
                  <c:v>474</c:v>
                </c:pt>
                <c:pt idx="103">
                  <c:v>560</c:v>
                </c:pt>
                <c:pt idx="104">
                  <c:v>511</c:v>
                </c:pt>
                <c:pt idx="105">
                  <c:v>536</c:v>
                </c:pt>
                <c:pt idx="106">
                  <c:v>579</c:v>
                </c:pt>
                <c:pt idx="107">
                  <c:v>270</c:v>
                </c:pt>
                <c:pt idx="108">
                  <c:v>321</c:v>
                </c:pt>
                <c:pt idx="109">
                  <c:v>412</c:v>
                </c:pt>
                <c:pt idx="110">
                  <c:v>478</c:v>
                </c:pt>
                <c:pt idx="111">
                  <c:v>372</c:v>
                </c:pt>
                <c:pt idx="112">
                  <c:v>472</c:v>
                </c:pt>
                <c:pt idx="113">
                  <c:v>459</c:v>
                </c:pt>
                <c:pt idx="114">
                  <c:v>275</c:v>
                </c:pt>
                <c:pt idx="115">
                  <c:v>283</c:v>
                </c:pt>
                <c:pt idx="116">
                  <c:v>288</c:v>
                </c:pt>
                <c:pt idx="117">
                  <c:v>289</c:v>
                </c:pt>
                <c:pt idx="118">
                  <c:v>357</c:v>
                </c:pt>
                <c:pt idx="119">
                  <c:v>290</c:v>
                </c:pt>
                <c:pt idx="120">
                  <c:v>432</c:v>
                </c:pt>
                <c:pt idx="121">
                  <c:v>225</c:v>
                </c:pt>
                <c:pt idx="122">
                  <c:v>247</c:v>
                </c:pt>
                <c:pt idx="123">
                  <c:v>287</c:v>
                </c:pt>
                <c:pt idx="124">
                  <c:v>278</c:v>
                </c:pt>
                <c:pt idx="125">
                  <c:v>276</c:v>
                </c:pt>
                <c:pt idx="126">
                  <c:v>267</c:v>
                </c:pt>
                <c:pt idx="127">
                  <c:v>283</c:v>
                </c:pt>
                <c:pt idx="128">
                  <c:v>134</c:v>
                </c:pt>
                <c:pt idx="129">
                  <c:v>151</c:v>
                </c:pt>
                <c:pt idx="130">
                  <c:v>206</c:v>
                </c:pt>
                <c:pt idx="131">
                  <c:v>225</c:v>
                </c:pt>
                <c:pt idx="132">
                  <c:v>228</c:v>
                </c:pt>
                <c:pt idx="133">
                  <c:v>239</c:v>
                </c:pt>
                <c:pt idx="134">
                  <c:v>195</c:v>
                </c:pt>
                <c:pt idx="135">
                  <c:v>185</c:v>
                </c:pt>
                <c:pt idx="136">
                  <c:v>191</c:v>
                </c:pt>
                <c:pt idx="137">
                  <c:v>208</c:v>
                </c:pt>
                <c:pt idx="138">
                  <c:v>298</c:v>
                </c:pt>
                <c:pt idx="139">
                  <c:v>210</c:v>
                </c:pt>
                <c:pt idx="140">
                  <c:v>66</c:v>
                </c:pt>
                <c:pt idx="141">
                  <c:v>54</c:v>
                </c:pt>
                <c:pt idx="142">
                  <c:v>34</c:v>
                </c:pt>
              </c:numCache>
            </c:numRef>
          </c:val>
          <c:extLst>
            <c:ext xmlns:c16="http://schemas.microsoft.com/office/drawing/2014/chart" uri="{C3380CC4-5D6E-409C-BE32-E72D297353CC}">
              <c16:uniqueId val="{00000000-57F9-490B-9722-37776FBEA03E}"/>
            </c:ext>
          </c:extLst>
        </c:ser>
        <c:dLbls>
          <c:showLegendKey val="0"/>
          <c:showVal val="0"/>
          <c:showCatName val="0"/>
          <c:showSerName val="0"/>
          <c:showPercent val="0"/>
          <c:showBubbleSize val="0"/>
        </c:dLbls>
        <c:gapWidth val="0"/>
        <c:overlap val="-27"/>
        <c:axId val="1174800127"/>
        <c:axId val="1373491567"/>
      </c:barChart>
      <c:dateAx>
        <c:axId val="1174800127"/>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73491567"/>
        <c:crosses val="autoZero"/>
        <c:auto val="1"/>
        <c:lblOffset val="100"/>
        <c:baseTimeUnit val="days"/>
      </c:dateAx>
      <c:valAx>
        <c:axId val="13734915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174800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112425585969105E-2"/>
          <c:y val="0"/>
          <c:w val="0.96643207967358769"/>
          <c:h val="0.93054126194683739"/>
        </c:manualLayout>
      </c:layout>
      <c:areaChart>
        <c:grouping val="standard"/>
        <c:varyColors val="0"/>
        <c:ser>
          <c:idx val="0"/>
          <c:order val="0"/>
          <c:tx>
            <c:strRef>
              <c:f>Hoja1!$B$1</c:f>
              <c:strCache>
                <c:ptCount val="1"/>
                <c:pt idx="0">
                  <c:v>Serie 1</c:v>
                </c:pt>
              </c:strCache>
            </c:strRef>
          </c:tx>
          <c:spPr>
            <a:solidFill>
              <a:schemeClr val="bg2">
                <a:lumMod val="90000"/>
              </a:schemeClr>
            </a:solidFill>
            <a:ln w="0">
              <a:noFill/>
            </a:ln>
            <a:effectLst/>
          </c:spPr>
          <c:cat>
            <c:numRef>
              <c:f>Hoja1!$A$2:$A$144</c:f>
              <c:numCache>
                <c:formatCode>d\-mmm</c:formatCode>
                <c:ptCount val="143"/>
                <c:pt idx="0">
                  <c:v>43861</c:v>
                </c:pt>
                <c:pt idx="1">
                  <c:v>43862</c:v>
                </c:pt>
                <c:pt idx="2">
                  <c:v>43863</c:v>
                </c:pt>
                <c:pt idx="3">
                  <c:v>43864</c:v>
                </c:pt>
                <c:pt idx="4">
                  <c:v>43865</c:v>
                </c:pt>
                <c:pt idx="5">
                  <c:v>43866</c:v>
                </c:pt>
                <c:pt idx="6">
                  <c:v>43867</c:v>
                </c:pt>
                <c:pt idx="7">
                  <c:v>43868</c:v>
                </c:pt>
                <c:pt idx="8">
                  <c:v>43869</c:v>
                </c:pt>
                <c:pt idx="9">
                  <c:v>43870</c:v>
                </c:pt>
                <c:pt idx="10">
                  <c:v>43871</c:v>
                </c:pt>
                <c:pt idx="11">
                  <c:v>43872</c:v>
                </c:pt>
                <c:pt idx="12">
                  <c:v>43873</c:v>
                </c:pt>
                <c:pt idx="13">
                  <c:v>43874</c:v>
                </c:pt>
                <c:pt idx="14">
                  <c:v>43875</c:v>
                </c:pt>
                <c:pt idx="15">
                  <c:v>43876</c:v>
                </c:pt>
                <c:pt idx="16">
                  <c:v>43877</c:v>
                </c:pt>
                <c:pt idx="17">
                  <c:v>43878</c:v>
                </c:pt>
                <c:pt idx="18">
                  <c:v>43879</c:v>
                </c:pt>
                <c:pt idx="19">
                  <c:v>43880</c:v>
                </c:pt>
                <c:pt idx="20">
                  <c:v>43881</c:v>
                </c:pt>
                <c:pt idx="21">
                  <c:v>43882</c:v>
                </c:pt>
                <c:pt idx="22">
                  <c:v>43883</c:v>
                </c:pt>
                <c:pt idx="23">
                  <c:v>43884</c:v>
                </c:pt>
                <c:pt idx="24">
                  <c:v>43885</c:v>
                </c:pt>
                <c:pt idx="25">
                  <c:v>43886</c:v>
                </c:pt>
                <c:pt idx="26">
                  <c:v>43887</c:v>
                </c:pt>
                <c:pt idx="27">
                  <c:v>43888</c:v>
                </c:pt>
                <c:pt idx="28">
                  <c:v>43889</c:v>
                </c:pt>
                <c:pt idx="29">
                  <c:v>43890</c:v>
                </c:pt>
                <c:pt idx="30">
                  <c:v>43891</c:v>
                </c:pt>
                <c:pt idx="31">
                  <c:v>43892</c:v>
                </c:pt>
                <c:pt idx="32">
                  <c:v>43893</c:v>
                </c:pt>
                <c:pt idx="33">
                  <c:v>43894</c:v>
                </c:pt>
                <c:pt idx="34">
                  <c:v>43895</c:v>
                </c:pt>
                <c:pt idx="35">
                  <c:v>43896</c:v>
                </c:pt>
                <c:pt idx="36">
                  <c:v>43897</c:v>
                </c:pt>
                <c:pt idx="37">
                  <c:v>43898</c:v>
                </c:pt>
                <c:pt idx="38">
                  <c:v>43899</c:v>
                </c:pt>
                <c:pt idx="39">
                  <c:v>43900</c:v>
                </c:pt>
                <c:pt idx="40">
                  <c:v>43901</c:v>
                </c:pt>
                <c:pt idx="41">
                  <c:v>43902</c:v>
                </c:pt>
                <c:pt idx="42">
                  <c:v>43903</c:v>
                </c:pt>
                <c:pt idx="43">
                  <c:v>43904</c:v>
                </c:pt>
                <c:pt idx="44">
                  <c:v>43905</c:v>
                </c:pt>
                <c:pt idx="45">
                  <c:v>43906</c:v>
                </c:pt>
                <c:pt idx="46">
                  <c:v>43907</c:v>
                </c:pt>
                <c:pt idx="47">
                  <c:v>43908</c:v>
                </c:pt>
                <c:pt idx="48">
                  <c:v>43909</c:v>
                </c:pt>
                <c:pt idx="49">
                  <c:v>43910</c:v>
                </c:pt>
                <c:pt idx="50">
                  <c:v>43911</c:v>
                </c:pt>
                <c:pt idx="51">
                  <c:v>43912</c:v>
                </c:pt>
                <c:pt idx="52">
                  <c:v>43913</c:v>
                </c:pt>
                <c:pt idx="53">
                  <c:v>43914</c:v>
                </c:pt>
                <c:pt idx="54">
                  <c:v>43915</c:v>
                </c:pt>
                <c:pt idx="55">
                  <c:v>43916</c:v>
                </c:pt>
                <c:pt idx="56">
                  <c:v>43917</c:v>
                </c:pt>
                <c:pt idx="57">
                  <c:v>43918</c:v>
                </c:pt>
                <c:pt idx="58">
                  <c:v>43919</c:v>
                </c:pt>
                <c:pt idx="59">
                  <c:v>43920</c:v>
                </c:pt>
                <c:pt idx="60">
                  <c:v>43921</c:v>
                </c:pt>
                <c:pt idx="61">
                  <c:v>43922</c:v>
                </c:pt>
                <c:pt idx="62">
                  <c:v>43923</c:v>
                </c:pt>
                <c:pt idx="63">
                  <c:v>43924</c:v>
                </c:pt>
                <c:pt idx="64">
                  <c:v>43925</c:v>
                </c:pt>
                <c:pt idx="65">
                  <c:v>43926</c:v>
                </c:pt>
                <c:pt idx="66">
                  <c:v>43927</c:v>
                </c:pt>
                <c:pt idx="67">
                  <c:v>43928</c:v>
                </c:pt>
                <c:pt idx="68">
                  <c:v>43929</c:v>
                </c:pt>
                <c:pt idx="69">
                  <c:v>43930</c:v>
                </c:pt>
                <c:pt idx="70">
                  <c:v>43931</c:v>
                </c:pt>
                <c:pt idx="71">
                  <c:v>43932</c:v>
                </c:pt>
                <c:pt idx="72">
                  <c:v>43933</c:v>
                </c:pt>
                <c:pt idx="73">
                  <c:v>43934</c:v>
                </c:pt>
                <c:pt idx="74">
                  <c:v>43935</c:v>
                </c:pt>
                <c:pt idx="75">
                  <c:v>43936</c:v>
                </c:pt>
                <c:pt idx="76">
                  <c:v>43937</c:v>
                </c:pt>
                <c:pt idx="77">
                  <c:v>43938</c:v>
                </c:pt>
                <c:pt idx="78">
                  <c:v>43939</c:v>
                </c:pt>
                <c:pt idx="79">
                  <c:v>43940</c:v>
                </c:pt>
                <c:pt idx="80">
                  <c:v>43941</c:v>
                </c:pt>
                <c:pt idx="81">
                  <c:v>43942</c:v>
                </c:pt>
                <c:pt idx="82">
                  <c:v>43943</c:v>
                </c:pt>
                <c:pt idx="83">
                  <c:v>43944</c:v>
                </c:pt>
                <c:pt idx="84">
                  <c:v>43945</c:v>
                </c:pt>
                <c:pt idx="85">
                  <c:v>43946</c:v>
                </c:pt>
                <c:pt idx="86">
                  <c:v>43947</c:v>
                </c:pt>
                <c:pt idx="87">
                  <c:v>43948</c:v>
                </c:pt>
                <c:pt idx="88">
                  <c:v>43949</c:v>
                </c:pt>
                <c:pt idx="89">
                  <c:v>43950</c:v>
                </c:pt>
                <c:pt idx="90">
                  <c:v>43951</c:v>
                </c:pt>
                <c:pt idx="91">
                  <c:v>43952</c:v>
                </c:pt>
                <c:pt idx="92">
                  <c:v>43953</c:v>
                </c:pt>
                <c:pt idx="93">
                  <c:v>43954</c:v>
                </c:pt>
                <c:pt idx="94">
                  <c:v>43955</c:v>
                </c:pt>
                <c:pt idx="95">
                  <c:v>43956</c:v>
                </c:pt>
                <c:pt idx="96">
                  <c:v>43957</c:v>
                </c:pt>
                <c:pt idx="97">
                  <c:v>43958</c:v>
                </c:pt>
                <c:pt idx="98">
                  <c:v>43959</c:v>
                </c:pt>
                <c:pt idx="99">
                  <c:v>43960</c:v>
                </c:pt>
                <c:pt idx="100">
                  <c:v>43961</c:v>
                </c:pt>
                <c:pt idx="101">
                  <c:v>43962</c:v>
                </c:pt>
                <c:pt idx="102">
                  <c:v>43963</c:v>
                </c:pt>
                <c:pt idx="103">
                  <c:v>43964</c:v>
                </c:pt>
                <c:pt idx="104">
                  <c:v>43965</c:v>
                </c:pt>
                <c:pt idx="105">
                  <c:v>43966</c:v>
                </c:pt>
                <c:pt idx="106">
                  <c:v>43967</c:v>
                </c:pt>
                <c:pt idx="107">
                  <c:v>43968</c:v>
                </c:pt>
                <c:pt idx="108">
                  <c:v>43969</c:v>
                </c:pt>
                <c:pt idx="109">
                  <c:v>43970</c:v>
                </c:pt>
                <c:pt idx="110">
                  <c:v>43971</c:v>
                </c:pt>
                <c:pt idx="111">
                  <c:v>43972</c:v>
                </c:pt>
                <c:pt idx="112">
                  <c:v>43973</c:v>
                </c:pt>
                <c:pt idx="113">
                  <c:v>43974</c:v>
                </c:pt>
                <c:pt idx="114">
                  <c:v>43975</c:v>
                </c:pt>
                <c:pt idx="115">
                  <c:v>43976</c:v>
                </c:pt>
                <c:pt idx="116">
                  <c:v>43977</c:v>
                </c:pt>
                <c:pt idx="117">
                  <c:v>43978</c:v>
                </c:pt>
                <c:pt idx="118">
                  <c:v>43979</c:v>
                </c:pt>
                <c:pt idx="119">
                  <c:v>43980</c:v>
                </c:pt>
                <c:pt idx="120">
                  <c:v>43981</c:v>
                </c:pt>
                <c:pt idx="121">
                  <c:v>43982</c:v>
                </c:pt>
                <c:pt idx="122">
                  <c:v>43983</c:v>
                </c:pt>
                <c:pt idx="123">
                  <c:v>43984</c:v>
                </c:pt>
                <c:pt idx="124">
                  <c:v>43985</c:v>
                </c:pt>
                <c:pt idx="125">
                  <c:v>43986</c:v>
                </c:pt>
                <c:pt idx="126">
                  <c:v>43987</c:v>
                </c:pt>
                <c:pt idx="127">
                  <c:v>43988</c:v>
                </c:pt>
                <c:pt idx="128">
                  <c:v>43989</c:v>
                </c:pt>
                <c:pt idx="129">
                  <c:v>43990</c:v>
                </c:pt>
                <c:pt idx="130">
                  <c:v>43991</c:v>
                </c:pt>
                <c:pt idx="131">
                  <c:v>43992</c:v>
                </c:pt>
                <c:pt idx="132">
                  <c:v>43993</c:v>
                </c:pt>
                <c:pt idx="133">
                  <c:v>43994</c:v>
                </c:pt>
                <c:pt idx="134">
                  <c:v>43995</c:v>
                </c:pt>
                <c:pt idx="135">
                  <c:v>43996</c:v>
                </c:pt>
                <c:pt idx="136">
                  <c:v>43997</c:v>
                </c:pt>
                <c:pt idx="137">
                  <c:v>43998</c:v>
                </c:pt>
                <c:pt idx="138">
                  <c:v>43999</c:v>
                </c:pt>
                <c:pt idx="139">
                  <c:v>44000</c:v>
                </c:pt>
                <c:pt idx="140">
                  <c:v>44001</c:v>
                </c:pt>
                <c:pt idx="141">
                  <c:v>44002</c:v>
                </c:pt>
                <c:pt idx="142">
                  <c:v>44003</c:v>
                </c:pt>
              </c:numCache>
            </c:numRef>
          </c:cat>
          <c:val>
            <c:numRef>
              <c:f>Hoja1!$B$2:$B$144</c:f>
              <c:numCache>
                <c:formatCode>General</c:formatCode>
                <c:ptCount val="143"/>
                <c:pt idx="0">
                  <c:v>8</c:v>
                </c:pt>
                <c:pt idx="1">
                  <c:v>17</c:v>
                </c:pt>
                <c:pt idx="2">
                  <c:v>13</c:v>
                </c:pt>
                <c:pt idx="3">
                  <c:v>18</c:v>
                </c:pt>
                <c:pt idx="4">
                  <c:v>13</c:v>
                </c:pt>
                <c:pt idx="5">
                  <c:v>15</c:v>
                </c:pt>
                <c:pt idx="6">
                  <c:v>9</c:v>
                </c:pt>
                <c:pt idx="7">
                  <c:v>15</c:v>
                </c:pt>
                <c:pt idx="8">
                  <c:v>9</c:v>
                </c:pt>
                <c:pt idx="9">
                  <c:v>5</c:v>
                </c:pt>
                <c:pt idx="10">
                  <c:v>23</c:v>
                </c:pt>
                <c:pt idx="11">
                  <c:v>14</c:v>
                </c:pt>
                <c:pt idx="12">
                  <c:v>21</c:v>
                </c:pt>
                <c:pt idx="13">
                  <c:v>34</c:v>
                </c:pt>
                <c:pt idx="14">
                  <c:v>20</c:v>
                </c:pt>
                <c:pt idx="15">
                  <c:v>34</c:v>
                </c:pt>
                <c:pt idx="16">
                  <c:v>24</c:v>
                </c:pt>
                <c:pt idx="17">
                  <c:v>35</c:v>
                </c:pt>
                <c:pt idx="18">
                  <c:v>28</c:v>
                </c:pt>
                <c:pt idx="19">
                  <c:v>22</c:v>
                </c:pt>
                <c:pt idx="20">
                  <c:v>60</c:v>
                </c:pt>
                <c:pt idx="21">
                  <c:v>63</c:v>
                </c:pt>
                <c:pt idx="22">
                  <c:v>57</c:v>
                </c:pt>
                <c:pt idx="23">
                  <c:v>73</c:v>
                </c:pt>
                <c:pt idx="24">
                  <c:v>116</c:v>
                </c:pt>
                <c:pt idx="25">
                  <c:v>142</c:v>
                </c:pt>
                <c:pt idx="26">
                  <c:v>165</c:v>
                </c:pt>
                <c:pt idx="27">
                  <c:v>194</c:v>
                </c:pt>
                <c:pt idx="28">
                  <c:v>335</c:v>
                </c:pt>
                <c:pt idx="29">
                  <c:v>253</c:v>
                </c:pt>
                <c:pt idx="30">
                  <c:v>695</c:v>
                </c:pt>
                <c:pt idx="31">
                  <c:v>808</c:v>
                </c:pt>
                <c:pt idx="32">
                  <c:v>799</c:v>
                </c:pt>
                <c:pt idx="33">
                  <c:v>962</c:v>
                </c:pt>
                <c:pt idx="34">
                  <c:v>1306</c:v>
                </c:pt>
                <c:pt idx="35">
                  <c:v>1650</c:v>
                </c:pt>
                <c:pt idx="36">
                  <c:v>1836</c:v>
                </c:pt>
                <c:pt idx="37">
                  <c:v>2213</c:v>
                </c:pt>
                <c:pt idx="38">
                  <c:v>3403</c:v>
                </c:pt>
                <c:pt idx="39">
                  <c:v>4658</c:v>
                </c:pt>
                <c:pt idx="40">
                  <c:v>4785</c:v>
                </c:pt>
                <c:pt idx="41">
                  <c:v>6007</c:v>
                </c:pt>
                <c:pt idx="42">
                  <c:v>7903</c:v>
                </c:pt>
                <c:pt idx="43">
                  <c:v>7510</c:v>
                </c:pt>
                <c:pt idx="44">
                  <c:v>8019</c:v>
                </c:pt>
                <c:pt idx="45">
                  <c:v>9680</c:v>
                </c:pt>
                <c:pt idx="46">
                  <c:v>8895</c:v>
                </c:pt>
                <c:pt idx="47">
                  <c:v>9043</c:v>
                </c:pt>
                <c:pt idx="48">
                  <c:v>8737</c:v>
                </c:pt>
                <c:pt idx="49">
                  <c:v>10809</c:v>
                </c:pt>
                <c:pt idx="50">
                  <c:v>7520</c:v>
                </c:pt>
                <c:pt idx="51">
                  <c:v>6907</c:v>
                </c:pt>
                <c:pt idx="52">
                  <c:v>8443</c:v>
                </c:pt>
                <c:pt idx="53">
                  <c:v>7302</c:v>
                </c:pt>
                <c:pt idx="54">
                  <c:v>7140</c:v>
                </c:pt>
                <c:pt idx="55">
                  <c:v>6413</c:v>
                </c:pt>
                <c:pt idx="56">
                  <c:v>6145</c:v>
                </c:pt>
                <c:pt idx="57">
                  <c:v>5427</c:v>
                </c:pt>
                <c:pt idx="58">
                  <c:v>4313</c:v>
                </c:pt>
                <c:pt idx="59">
                  <c:v>5327</c:v>
                </c:pt>
                <c:pt idx="60">
                  <c:v>4507</c:v>
                </c:pt>
                <c:pt idx="61">
                  <c:v>5655</c:v>
                </c:pt>
                <c:pt idx="62">
                  <c:v>4599</c:v>
                </c:pt>
                <c:pt idx="63">
                  <c:v>4594</c:v>
                </c:pt>
                <c:pt idx="64">
                  <c:v>3935</c:v>
                </c:pt>
                <c:pt idx="65">
                  <c:v>3518</c:v>
                </c:pt>
                <c:pt idx="66">
                  <c:v>3830</c:v>
                </c:pt>
                <c:pt idx="67">
                  <c:v>3580</c:v>
                </c:pt>
                <c:pt idx="68">
                  <c:v>3862</c:v>
                </c:pt>
                <c:pt idx="69">
                  <c:v>3713</c:v>
                </c:pt>
                <c:pt idx="70">
                  <c:v>3672</c:v>
                </c:pt>
                <c:pt idx="71">
                  <c:v>3134</c:v>
                </c:pt>
                <c:pt idx="72">
                  <c:v>2465</c:v>
                </c:pt>
                <c:pt idx="73">
                  <c:v>2636</c:v>
                </c:pt>
                <c:pt idx="74">
                  <c:v>2757</c:v>
                </c:pt>
                <c:pt idx="75">
                  <c:v>2801</c:v>
                </c:pt>
                <c:pt idx="76">
                  <c:v>2555</c:v>
                </c:pt>
                <c:pt idx="77">
                  <c:v>2238</c:v>
                </c:pt>
                <c:pt idx="78">
                  <c:v>2014</c:v>
                </c:pt>
                <c:pt idx="79">
                  <c:v>1309</c:v>
                </c:pt>
                <c:pt idx="80">
                  <c:v>1601</c:v>
                </c:pt>
                <c:pt idx="81">
                  <c:v>1897</c:v>
                </c:pt>
                <c:pt idx="82">
                  <c:v>1992</c:v>
                </c:pt>
                <c:pt idx="83">
                  <c:v>1731</c:v>
                </c:pt>
                <c:pt idx="84">
                  <c:v>1735</c:v>
                </c:pt>
                <c:pt idx="85">
                  <c:v>934</c:v>
                </c:pt>
                <c:pt idx="86">
                  <c:v>684</c:v>
                </c:pt>
                <c:pt idx="87">
                  <c:v>866</c:v>
                </c:pt>
                <c:pt idx="88">
                  <c:v>1417</c:v>
                </c:pt>
                <c:pt idx="89">
                  <c:v>1308</c:v>
                </c:pt>
                <c:pt idx="90">
                  <c:v>1266</c:v>
                </c:pt>
                <c:pt idx="91">
                  <c:v>1276</c:v>
                </c:pt>
                <c:pt idx="92">
                  <c:v>1197</c:v>
                </c:pt>
                <c:pt idx="93">
                  <c:v>589</c:v>
                </c:pt>
                <c:pt idx="94">
                  <c:v>556</c:v>
                </c:pt>
                <c:pt idx="95">
                  <c:v>791</c:v>
                </c:pt>
                <c:pt idx="96">
                  <c:v>636</c:v>
                </c:pt>
                <c:pt idx="97">
                  <c:v>655</c:v>
                </c:pt>
                <c:pt idx="98">
                  <c:v>627</c:v>
                </c:pt>
                <c:pt idx="99">
                  <c:v>518</c:v>
                </c:pt>
                <c:pt idx="100">
                  <c:v>423</c:v>
                </c:pt>
                <c:pt idx="101">
                  <c:v>302</c:v>
                </c:pt>
                <c:pt idx="102">
                  <c:v>474</c:v>
                </c:pt>
                <c:pt idx="103">
                  <c:v>560</c:v>
                </c:pt>
                <c:pt idx="104">
                  <c:v>511</c:v>
                </c:pt>
                <c:pt idx="105">
                  <c:v>536</c:v>
                </c:pt>
                <c:pt idx="106">
                  <c:v>579</c:v>
                </c:pt>
                <c:pt idx="107">
                  <c:v>270</c:v>
                </c:pt>
                <c:pt idx="108">
                  <c:v>321</c:v>
                </c:pt>
                <c:pt idx="109">
                  <c:v>412</c:v>
                </c:pt>
                <c:pt idx="110">
                  <c:v>478</c:v>
                </c:pt>
                <c:pt idx="111">
                  <c:v>372</c:v>
                </c:pt>
                <c:pt idx="112">
                  <c:v>472</c:v>
                </c:pt>
                <c:pt idx="113">
                  <c:v>459</c:v>
                </c:pt>
                <c:pt idx="114">
                  <c:v>275</c:v>
                </c:pt>
                <c:pt idx="115">
                  <c:v>283</c:v>
                </c:pt>
                <c:pt idx="116">
                  <c:v>288</c:v>
                </c:pt>
                <c:pt idx="117">
                  <c:v>289</c:v>
                </c:pt>
                <c:pt idx="118">
                  <c:v>357</c:v>
                </c:pt>
                <c:pt idx="119">
                  <c:v>290</c:v>
                </c:pt>
                <c:pt idx="120">
                  <c:v>432</c:v>
                </c:pt>
                <c:pt idx="121">
                  <c:v>225</c:v>
                </c:pt>
                <c:pt idx="122">
                  <c:v>247</c:v>
                </c:pt>
                <c:pt idx="123">
                  <c:v>287</c:v>
                </c:pt>
                <c:pt idx="124">
                  <c:v>278</c:v>
                </c:pt>
                <c:pt idx="125">
                  <c:v>276</c:v>
                </c:pt>
                <c:pt idx="126">
                  <c:v>267</c:v>
                </c:pt>
                <c:pt idx="127">
                  <c:v>283</c:v>
                </c:pt>
                <c:pt idx="128">
                  <c:v>134</c:v>
                </c:pt>
                <c:pt idx="129">
                  <c:v>151</c:v>
                </c:pt>
                <c:pt idx="130">
                  <c:v>206</c:v>
                </c:pt>
                <c:pt idx="131">
                  <c:v>225</c:v>
                </c:pt>
                <c:pt idx="132">
                  <c:v>228</c:v>
                </c:pt>
                <c:pt idx="133">
                  <c:v>239</c:v>
                </c:pt>
                <c:pt idx="134">
                  <c:v>195</c:v>
                </c:pt>
                <c:pt idx="135">
                  <c:v>185</c:v>
                </c:pt>
                <c:pt idx="136">
                  <c:v>191</c:v>
                </c:pt>
                <c:pt idx="137">
                  <c:v>208</c:v>
                </c:pt>
                <c:pt idx="138">
                  <c:v>298</c:v>
                </c:pt>
                <c:pt idx="139">
                  <c:v>210</c:v>
                </c:pt>
                <c:pt idx="140">
                  <c:v>66</c:v>
                </c:pt>
                <c:pt idx="141">
                  <c:v>54</c:v>
                </c:pt>
                <c:pt idx="142">
                  <c:v>34</c:v>
                </c:pt>
              </c:numCache>
            </c:numRef>
          </c:val>
          <c:extLst>
            <c:ext xmlns:c16="http://schemas.microsoft.com/office/drawing/2014/chart" uri="{C3380CC4-5D6E-409C-BE32-E72D297353CC}">
              <c16:uniqueId val="{00000000-30FD-46A4-BCDA-59581F81928A}"/>
            </c:ext>
          </c:extLst>
        </c:ser>
        <c:dLbls>
          <c:showLegendKey val="0"/>
          <c:showVal val="0"/>
          <c:showCatName val="0"/>
          <c:showSerName val="0"/>
          <c:showPercent val="0"/>
          <c:showBubbleSize val="0"/>
        </c:dLbls>
        <c:axId val="1174800127"/>
        <c:axId val="1373491567"/>
      </c:areaChart>
      <c:dateAx>
        <c:axId val="1174800127"/>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73491567"/>
        <c:crosses val="autoZero"/>
        <c:auto val="1"/>
        <c:lblOffset val="100"/>
        <c:baseTimeUnit val="days"/>
      </c:dateAx>
      <c:valAx>
        <c:axId val="1373491567"/>
        <c:scaling>
          <c:orientation val="minMax"/>
        </c:scaling>
        <c:delete val="1"/>
        <c:axPos val="l"/>
        <c:majorGridlines>
          <c:spPr>
            <a:ln w="9525" cap="flat" cmpd="sng" algn="ctr">
              <a:noFill/>
              <a:round/>
            </a:ln>
            <a:effectLst/>
          </c:spPr>
        </c:majorGridlines>
        <c:numFmt formatCode="#,##0" sourceLinked="0"/>
        <c:majorTickMark val="none"/>
        <c:minorTickMark val="none"/>
        <c:tickLblPos val="nextTo"/>
        <c:crossAx val="11748001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300" b="1" i="0" u="none" strike="noStrike" kern="1200" spc="0" baseline="0" noProof="0">
                <a:solidFill>
                  <a:schemeClr val="accent6"/>
                </a:solidFill>
                <a:latin typeface="Arial" panose="020B0604020202020204" pitchFamily="34" charset="0"/>
                <a:ea typeface="+mn-ea"/>
                <a:cs typeface="Arial" panose="020B0604020202020204" pitchFamily="34" charset="0"/>
              </a:defRPr>
            </a:pPr>
            <a:r>
              <a:rPr lang="es-ES" sz="1300" b="1" noProof="0" dirty="0">
                <a:solidFill>
                  <a:schemeClr val="accent6"/>
                </a:solidFill>
                <a:latin typeface="Arial" panose="020B0604020202020204" pitchFamily="34" charset="0"/>
                <a:cs typeface="Arial" panose="020B0604020202020204" pitchFamily="34" charset="0"/>
              </a:rPr>
              <a:t>% de fallecidos por COVID-19 sobre total infectados</a:t>
            </a:r>
            <a:r>
              <a:rPr lang="es-ES" sz="1300" b="1" baseline="0" noProof="0" dirty="0">
                <a:solidFill>
                  <a:schemeClr val="accent6"/>
                </a:solidFill>
                <a:latin typeface="Arial" panose="020B0604020202020204" pitchFamily="34" charset="0"/>
                <a:cs typeface="Arial" panose="020B0604020202020204" pitchFamily="34" charset="0"/>
              </a:rPr>
              <a:t> por rango de edad</a:t>
            </a:r>
            <a:endParaRPr lang="es-ES" sz="1300" b="1" noProof="0" dirty="0">
              <a:solidFill>
                <a:schemeClr val="accent6"/>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lang="es-ES" sz="1300" b="1" i="0" u="none" strike="noStrike" kern="1200" spc="0" baseline="0" noProof="0">
              <a:solidFill>
                <a:schemeClr val="accent6"/>
              </a:solidFill>
              <a:latin typeface="Arial" panose="020B0604020202020204" pitchFamily="34" charset="0"/>
              <a:ea typeface="+mn-ea"/>
              <a:cs typeface="Arial" panose="020B0604020202020204" pitchFamily="34" charset="0"/>
            </a:defRPr>
          </a:pPr>
          <a:endParaRPr lang="es-E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5">
                <a:lumMod val="20000"/>
                <a:lumOff val="80000"/>
              </a:schemeClr>
            </a:solidFill>
            <a:ln w="0">
              <a:solidFill>
                <a:schemeClr val="bg1"/>
              </a:solidFill>
            </a:ln>
            <a:effectLst/>
          </c:spPr>
          <c:invertIfNegative val="0"/>
          <c:dPt>
            <c:idx val="6"/>
            <c:invertIfNegative val="0"/>
            <c:bubble3D val="0"/>
            <c:spPr>
              <a:solidFill>
                <a:schemeClr val="accent5">
                  <a:lumMod val="40000"/>
                  <a:lumOff val="60000"/>
                </a:schemeClr>
              </a:solidFill>
              <a:ln w="0">
                <a:solidFill>
                  <a:schemeClr val="bg1"/>
                </a:solidFill>
              </a:ln>
              <a:effectLst/>
            </c:spPr>
            <c:extLst>
              <c:ext xmlns:c16="http://schemas.microsoft.com/office/drawing/2014/chart" uri="{C3380CC4-5D6E-409C-BE32-E72D297353CC}">
                <c16:uniqueId val="{00000007-D525-4B33-8529-D577D2F1591A}"/>
              </c:ext>
            </c:extLst>
          </c:dPt>
          <c:dPt>
            <c:idx val="7"/>
            <c:invertIfNegative val="0"/>
            <c:bubble3D val="0"/>
            <c:spPr>
              <a:solidFill>
                <a:schemeClr val="accent5">
                  <a:lumMod val="60000"/>
                  <a:lumOff val="40000"/>
                </a:schemeClr>
              </a:solidFill>
              <a:ln w="0">
                <a:solidFill>
                  <a:schemeClr val="bg1"/>
                </a:solidFill>
              </a:ln>
              <a:effectLst/>
            </c:spPr>
            <c:extLst>
              <c:ext xmlns:c16="http://schemas.microsoft.com/office/drawing/2014/chart" uri="{C3380CC4-5D6E-409C-BE32-E72D297353CC}">
                <c16:uniqueId val="{00000004-D525-4B33-8529-D577D2F1591A}"/>
              </c:ext>
            </c:extLst>
          </c:dPt>
          <c:dPt>
            <c:idx val="8"/>
            <c:invertIfNegative val="0"/>
            <c:bubble3D val="0"/>
            <c:spPr>
              <a:solidFill>
                <a:schemeClr val="accent5">
                  <a:lumMod val="75000"/>
                </a:schemeClr>
              </a:solidFill>
              <a:ln w="0">
                <a:solidFill>
                  <a:schemeClr val="bg1"/>
                </a:solidFill>
              </a:ln>
              <a:effectLst/>
            </c:spPr>
            <c:extLst>
              <c:ext xmlns:c16="http://schemas.microsoft.com/office/drawing/2014/chart" uri="{C3380CC4-5D6E-409C-BE32-E72D297353CC}">
                <c16:uniqueId val="{00000005-D525-4B33-8529-D577D2F1591A}"/>
              </c:ext>
            </c:extLst>
          </c:dPt>
          <c:dPt>
            <c:idx val="9"/>
            <c:invertIfNegative val="0"/>
            <c:bubble3D val="0"/>
            <c:spPr>
              <a:solidFill>
                <a:schemeClr val="accent5">
                  <a:lumMod val="50000"/>
                </a:schemeClr>
              </a:solidFill>
              <a:ln w="0">
                <a:solidFill>
                  <a:schemeClr val="bg1"/>
                </a:solidFill>
              </a:ln>
              <a:effectLst/>
            </c:spPr>
            <c:extLst>
              <c:ext xmlns:c16="http://schemas.microsoft.com/office/drawing/2014/chart" uri="{C3380CC4-5D6E-409C-BE32-E72D297353CC}">
                <c16:uniqueId val="{00000006-D525-4B33-8529-D577D2F1591A}"/>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Hoja1!$A$2:$A$11</c:f>
              <c:strCache>
                <c:ptCount val="10"/>
                <c:pt idx="0">
                  <c:v>0-9</c:v>
                </c:pt>
                <c:pt idx="1">
                  <c:v> 10-19</c:v>
                </c:pt>
                <c:pt idx="2">
                  <c:v> 20-29</c:v>
                </c:pt>
                <c:pt idx="3">
                  <c:v> 30-39</c:v>
                </c:pt>
                <c:pt idx="4">
                  <c:v> 40-49</c:v>
                </c:pt>
                <c:pt idx="5">
                  <c:v> 50-59</c:v>
                </c:pt>
                <c:pt idx="6">
                  <c:v> 60-69</c:v>
                </c:pt>
                <c:pt idx="7">
                  <c:v> 70-79</c:v>
                </c:pt>
                <c:pt idx="8">
                  <c:v> 80-89</c:v>
                </c:pt>
                <c:pt idx="9">
                  <c:v> &gt;90</c:v>
                </c:pt>
              </c:strCache>
            </c:strRef>
          </c:cat>
          <c:val>
            <c:numRef>
              <c:f>Hoja1!$B$2:$B$11</c:f>
              <c:numCache>
                <c:formatCode>0%</c:formatCode>
                <c:ptCount val="10"/>
                <c:pt idx="0">
                  <c:v>3.0000000000000001E-3</c:v>
                </c:pt>
                <c:pt idx="1">
                  <c:v>2E-3</c:v>
                </c:pt>
                <c:pt idx="2">
                  <c:v>2E-3</c:v>
                </c:pt>
                <c:pt idx="3">
                  <c:v>3.0000000000000001E-3</c:v>
                </c:pt>
                <c:pt idx="4">
                  <c:v>6.0000000000000001E-3</c:v>
                </c:pt>
                <c:pt idx="5">
                  <c:v>1.4E-2</c:v>
                </c:pt>
                <c:pt idx="6">
                  <c:v>0.05</c:v>
                </c:pt>
                <c:pt idx="7">
                  <c:v>0.14299999999999999</c:v>
                </c:pt>
                <c:pt idx="8">
                  <c:v>0.20799999999999999</c:v>
                </c:pt>
                <c:pt idx="9">
                  <c:v>0.217</c:v>
                </c:pt>
              </c:numCache>
            </c:numRef>
          </c:val>
          <c:extLst>
            <c:ext xmlns:c16="http://schemas.microsoft.com/office/drawing/2014/chart" uri="{C3380CC4-5D6E-409C-BE32-E72D297353CC}">
              <c16:uniqueId val="{00000000-57F9-490B-9722-37776FBEA03E}"/>
            </c:ext>
          </c:extLst>
        </c:ser>
        <c:dLbls>
          <c:showLegendKey val="0"/>
          <c:showVal val="0"/>
          <c:showCatName val="0"/>
          <c:showSerName val="0"/>
          <c:showPercent val="0"/>
          <c:showBubbleSize val="0"/>
        </c:dLbls>
        <c:gapWidth val="0"/>
        <c:overlap val="-27"/>
        <c:axId val="1174800127"/>
        <c:axId val="1373491567"/>
      </c:barChart>
      <c:catAx>
        <c:axId val="117480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1373491567"/>
        <c:crosses val="autoZero"/>
        <c:auto val="1"/>
        <c:lblAlgn val="ctr"/>
        <c:lblOffset val="100"/>
        <c:noMultiLvlLbl val="1"/>
      </c:catAx>
      <c:valAx>
        <c:axId val="1373491567"/>
        <c:scaling>
          <c:orientation val="minMax"/>
        </c:scaling>
        <c:delete val="1"/>
        <c:axPos val="l"/>
        <c:numFmt formatCode="#,##0" sourceLinked="0"/>
        <c:majorTickMark val="none"/>
        <c:minorTickMark val="none"/>
        <c:tickLblPos val="nextTo"/>
        <c:crossAx val="1174800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123209169054446E-3"/>
          <c:y val="3.2238065716057036E-2"/>
          <c:w val="0.98137535816618904"/>
          <c:h val="0.93552386856788583"/>
        </c:manualLayout>
      </c:layout>
      <c:barChart>
        <c:barDir val="col"/>
        <c:grouping val="stacked"/>
        <c:varyColors val="0"/>
        <c:ser>
          <c:idx val="0"/>
          <c:order val="0"/>
          <c:spPr>
            <a:solidFill>
              <a:schemeClr val="accent6"/>
            </a:solidFill>
            <a:ln w="9525" algn="ctr">
              <a:solidFill>
                <a:schemeClr val="accent6"/>
              </a:solidFill>
              <a:prstDash val="solid"/>
            </a:ln>
          </c:spPr>
          <c:invertIfNegative val="0"/>
          <c:dPt>
            <c:idx val="1"/>
            <c:invertIfNegative val="0"/>
            <c:bubble3D val="0"/>
            <c:spPr>
              <a:solidFill>
                <a:schemeClr val="accent1"/>
              </a:solidFill>
              <a:ln w="9525" algn="ctr">
                <a:solidFill>
                  <a:schemeClr val="accent1"/>
                </a:solidFill>
                <a:prstDash val="solid"/>
              </a:ln>
            </c:spPr>
            <c:extLst>
              <c:ext xmlns:c16="http://schemas.microsoft.com/office/drawing/2014/chart" uri="{C3380CC4-5D6E-409C-BE32-E72D297353CC}">
                <c16:uniqueId val="{00000000-50C7-4AFB-B43A-6399E7F4D5B0}"/>
              </c:ext>
            </c:extLst>
          </c:dPt>
          <c:dPt>
            <c:idx val="4"/>
            <c:invertIfNegative val="0"/>
            <c:bubble3D val="0"/>
            <c:spPr>
              <a:solidFill>
                <a:schemeClr val="accent1"/>
              </a:solidFill>
              <a:ln w="9525" algn="ctr">
                <a:solidFill>
                  <a:schemeClr val="accent1"/>
                </a:solidFill>
                <a:prstDash val="solid"/>
              </a:ln>
            </c:spPr>
            <c:extLst>
              <c:ext xmlns:c16="http://schemas.microsoft.com/office/drawing/2014/chart" uri="{C3380CC4-5D6E-409C-BE32-E72D297353CC}">
                <c16:uniqueId val="{00000001-50C7-4AFB-B43A-6399E7F4D5B0}"/>
              </c:ext>
            </c:extLst>
          </c:dPt>
          <c:dPt>
            <c:idx val="5"/>
            <c:invertIfNegative val="0"/>
            <c:bubble3D val="0"/>
            <c:spPr>
              <a:solidFill>
                <a:schemeClr val="accent1"/>
              </a:solidFill>
              <a:ln w="9525" algn="ctr">
                <a:solidFill>
                  <a:schemeClr val="accent1"/>
                </a:solidFill>
                <a:prstDash val="solid"/>
              </a:ln>
            </c:spPr>
            <c:extLst>
              <c:ext xmlns:c16="http://schemas.microsoft.com/office/drawing/2014/chart" uri="{C3380CC4-5D6E-409C-BE32-E72D297353CC}">
                <c16:uniqueId val="{00000002-50C7-4AFB-B43A-6399E7F4D5B0}"/>
              </c:ext>
            </c:extLst>
          </c:dPt>
          <c:dPt>
            <c:idx val="6"/>
            <c:invertIfNegative val="0"/>
            <c:bubble3D val="0"/>
            <c:spPr>
              <a:solidFill>
                <a:srgbClr val="FFFFFF"/>
              </a:solidFill>
              <a:ln>
                <a:noFill/>
              </a:ln>
            </c:spPr>
            <c:extLst>
              <c:ext xmlns:c16="http://schemas.microsoft.com/office/drawing/2014/chart" uri="{C3380CC4-5D6E-409C-BE32-E72D297353CC}">
                <c16:uniqueId val="{00000003-50C7-4AFB-B43A-6399E7F4D5B0}"/>
              </c:ext>
            </c:extLst>
          </c:dPt>
          <c:dPt>
            <c:idx val="8"/>
            <c:invertIfNegative val="0"/>
            <c:bubble3D val="0"/>
            <c:spPr>
              <a:solidFill>
                <a:schemeClr val="accent1"/>
              </a:solidFill>
              <a:ln w="9525" algn="ctr">
                <a:solidFill>
                  <a:schemeClr val="accent1"/>
                </a:solidFill>
                <a:prstDash val="solid"/>
              </a:ln>
            </c:spPr>
            <c:extLst>
              <c:ext xmlns:c16="http://schemas.microsoft.com/office/drawing/2014/chart" uri="{C3380CC4-5D6E-409C-BE32-E72D297353CC}">
                <c16:uniqueId val="{00000004-50C7-4AFB-B43A-6399E7F4D5B0}"/>
              </c:ext>
            </c:extLst>
          </c:dPt>
          <c:dLbls>
            <c:dLbl>
              <c:idx val="0"/>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50C7-4AFB-B43A-6399E7F4D5B0}"/>
                </c:ext>
              </c:extLst>
            </c:dLbl>
            <c:dLbl>
              <c:idx val="1"/>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0C7-4AFB-B43A-6399E7F4D5B0}"/>
                </c:ext>
              </c:extLst>
            </c:dLbl>
            <c:dLbl>
              <c:idx val="2"/>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50C7-4AFB-B43A-6399E7F4D5B0}"/>
                </c:ext>
              </c:extLst>
            </c:dLbl>
            <c:dLbl>
              <c:idx val="3"/>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50C7-4AFB-B43A-6399E7F4D5B0}"/>
                </c:ext>
              </c:extLst>
            </c:dLbl>
            <c:dLbl>
              <c:idx val="4"/>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50C7-4AFB-B43A-6399E7F4D5B0}"/>
                </c:ext>
              </c:extLst>
            </c:dLbl>
            <c:dLbl>
              <c:idx val="5"/>
              <c:layout>
                <c:manualLayout>
                  <c:x val="0"/>
                  <c:y val="-2.4798512089274642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50C7-4AFB-B43A-6399E7F4D5B0}"/>
                </c:ext>
              </c:extLst>
            </c:dLbl>
            <c:dLbl>
              <c:idx val="7"/>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50C7-4AFB-B43A-6399E7F4D5B0}"/>
                </c:ext>
              </c:extLst>
            </c:dLbl>
            <c:dLbl>
              <c:idx val="8"/>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50C7-4AFB-B43A-6399E7F4D5B0}"/>
                </c:ext>
              </c:extLst>
            </c:dLbl>
            <c:dLbl>
              <c:idx val="9"/>
              <c:layout>
                <c:manualLayout>
                  <c:x val="0"/>
                  <c:y val="-2.4798512089274642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50C7-4AFB-B43A-6399E7F4D5B0}"/>
                </c:ext>
              </c:extLst>
            </c:dLbl>
            <c:dLbl>
              <c:idx val="10"/>
              <c:layout>
                <c:manualLayout>
                  <c:x val="0"/>
                  <c:y val="-2.4798512089274642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50C7-4AFB-B43A-6399E7F4D5B0}"/>
                </c:ext>
              </c:extLst>
            </c:dLbl>
            <c:dLbl>
              <c:idx val="11"/>
              <c:layout>
                <c:manualLayout>
                  <c:x val="0"/>
                  <c:y val="-1.8598884066955983E-3"/>
                </c:manualLayout>
              </c:layout>
              <c:numFmt formatCode="#,##0&quot;%&quot;;&quot;-&quot;#,##0&quot;%&quot;" sourceLinked="0"/>
              <c:spPr>
                <a:noFill/>
                <a:ln>
                  <a:noFill/>
                </a:ln>
              </c:spPr>
              <c:txPr>
                <a:bodyPr wrap="none"/>
                <a:lstStyle/>
                <a:p>
                  <a:pPr>
                    <a:defRPr sz="1200">
                      <a:solidFill>
                        <a:schemeClr val="bg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50C7-4AFB-B43A-6399E7F4D5B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Sheet1!$A$1:$L$1</c:f>
              <c:numCache>
                <c:formatCode>General</c:formatCode>
                <c:ptCount val="12"/>
                <c:pt idx="0">
                  <c:v>50</c:v>
                </c:pt>
                <c:pt idx="1">
                  <c:v>45</c:v>
                </c:pt>
                <c:pt idx="2">
                  <c:v>35</c:v>
                </c:pt>
                <c:pt idx="3">
                  <c:v>72</c:v>
                </c:pt>
                <c:pt idx="4">
                  <c:v>59</c:v>
                </c:pt>
                <c:pt idx="5">
                  <c:v>52</c:v>
                </c:pt>
                <c:pt idx="6">
                  <c:v>100</c:v>
                </c:pt>
                <c:pt idx="7">
                  <c:v>68</c:v>
                </c:pt>
                <c:pt idx="8">
                  <c:v>34</c:v>
                </c:pt>
                <c:pt idx="9">
                  <c:v>30</c:v>
                </c:pt>
                <c:pt idx="10">
                  <c:v>43</c:v>
                </c:pt>
                <c:pt idx="11">
                  <c:v>47</c:v>
                </c:pt>
              </c:numCache>
            </c:numRef>
          </c:val>
          <c:extLst>
            <c:ext xmlns:c16="http://schemas.microsoft.com/office/drawing/2014/chart" uri="{C3380CC4-5D6E-409C-BE32-E72D297353CC}">
              <c16:uniqueId val="{0000000C-50C7-4AFB-B43A-6399E7F4D5B0}"/>
            </c:ext>
          </c:extLst>
        </c:ser>
        <c:ser>
          <c:idx val="1"/>
          <c:order val="1"/>
          <c:spPr>
            <a:solidFill>
              <a:srgbClr val="FFFFFF"/>
            </a:solidFill>
            <a:ln>
              <a:noFill/>
            </a:ln>
          </c:spPr>
          <c:invertIfNegative val="0"/>
          <c:dPt>
            <c:idx val="6"/>
            <c:invertIfNegative val="0"/>
            <c:bubble3D val="0"/>
            <c:spPr>
              <a:solidFill>
                <a:schemeClr val="accent6"/>
              </a:solidFill>
              <a:ln w="9525" algn="ctr">
                <a:solidFill>
                  <a:schemeClr val="accent6"/>
                </a:solidFill>
                <a:prstDash val="solid"/>
              </a:ln>
            </c:spPr>
            <c:extLst>
              <c:ext xmlns:c16="http://schemas.microsoft.com/office/drawing/2014/chart" uri="{C3380CC4-5D6E-409C-BE32-E72D297353CC}">
                <c16:uniqueId val="{0000000D-50C7-4AFB-B43A-6399E7F4D5B0}"/>
              </c:ext>
            </c:extLst>
          </c:dPt>
          <c:val>
            <c:numRef>
              <c:f>Sheet1!$A$2:$L$2</c:f>
              <c:numCache>
                <c:formatCode>General</c:formatCode>
                <c:ptCount val="12"/>
                <c:pt idx="0">
                  <c:v>50</c:v>
                </c:pt>
                <c:pt idx="1">
                  <c:v>55.000000000000007</c:v>
                </c:pt>
                <c:pt idx="2">
                  <c:v>65</c:v>
                </c:pt>
                <c:pt idx="3">
                  <c:v>28.000000000000004</c:v>
                </c:pt>
                <c:pt idx="4">
                  <c:v>41</c:v>
                </c:pt>
                <c:pt idx="5">
                  <c:v>48</c:v>
                </c:pt>
                <c:pt idx="6">
                  <c:v>0</c:v>
                </c:pt>
                <c:pt idx="7">
                  <c:v>31.999999999999996</c:v>
                </c:pt>
                <c:pt idx="8">
                  <c:v>65.999999999999986</c:v>
                </c:pt>
                <c:pt idx="9">
                  <c:v>70</c:v>
                </c:pt>
                <c:pt idx="10">
                  <c:v>57.000000000000007</c:v>
                </c:pt>
                <c:pt idx="11">
                  <c:v>53</c:v>
                </c:pt>
              </c:numCache>
            </c:numRef>
          </c:val>
          <c:extLst>
            <c:ext xmlns:c16="http://schemas.microsoft.com/office/drawing/2014/chart" uri="{C3380CC4-5D6E-409C-BE32-E72D297353CC}">
              <c16:uniqueId val="{0000000E-50C7-4AFB-B43A-6399E7F4D5B0}"/>
            </c:ext>
          </c:extLst>
        </c:ser>
        <c:dLbls>
          <c:showLegendKey val="0"/>
          <c:showVal val="0"/>
          <c:showCatName val="0"/>
          <c:showSerName val="0"/>
          <c:showPercent val="0"/>
          <c:showBubbleSize val="0"/>
        </c:dLbls>
        <c:gapWidth val="80"/>
        <c:overlap val="100"/>
        <c:axId val="710502367"/>
        <c:axId val="1"/>
      </c:barChart>
      <c:catAx>
        <c:axId val="710502367"/>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000">
                <a:latin typeface="+mn-lt"/>
                <a:ea typeface="+mn-ea"/>
                <a:cs typeface="+mn-cs"/>
                <a:sym typeface="+mn-lt"/>
              </a:defRPr>
            </a:pPr>
            <a:endParaRPr lang="es-ES"/>
          </a:p>
        </c:txPr>
        <c:crossAx val="1"/>
        <c:crosses val="min"/>
        <c:auto val="0"/>
        <c:lblAlgn val="ctr"/>
        <c:lblOffset val="100"/>
        <c:noMultiLvlLbl val="0"/>
      </c:catAx>
      <c:valAx>
        <c:axId val="1"/>
        <c:scaling>
          <c:orientation val="minMax"/>
          <c:max val="100"/>
          <c:min val="0"/>
        </c:scaling>
        <c:delete val="1"/>
        <c:axPos val="l"/>
        <c:numFmt formatCode="General" sourceLinked="1"/>
        <c:majorTickMark val="out"/>
        <c:minorTickMark val="none"/>
        <c:tickLblPos val="nextTo"/>
        <c:crossAx val="710502367"/>
        <c:crosses val="min"/>
        <c:crossBetween val="between"/>
      </c:valAx>
    </c:plotArea>
    <c:plotVisOnly val="0"/>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219721329046088"/>
          <c:w val="0.9376498800959232"/>
          <c:h val="0.79206859592711687"/>
        </c:manualLayout>
      </c:layout>
      <c:barChart>
        <c:barDir val="col"/>
        <c:grouping val="stacked"/>
        <c:varyColors val="0"/>
        <c:ser>
          <c:idx val="0"/>
          <c:order val="0"/>
          <c:spPr>
            <a:noFill/>
            <a:ln>
              <a:noFill/>
            </a:ln>
          </c:spPr>
          <c:invertIfNegative val="0"/>
          <c:dPt>
            <c:idx val="0"/>
            <c:invertIfNegative val="0"/>
            <c:bubble3D val="0"/>
            <c:spPr>
              <a:solidFill>
                <a:srgbClr val="000000"/>
              </a:solidFill>
              <a:ln w="9525" algn="ctr">
                <a:solidFill>
                  <a:srgbClr val="FFFFFF"/>
                </a:solidFill>
                <a:prstDash val="solid"/>
              </a:ln>
            </c:spPr>
            <c:extLst>
              <c:ext xmlns:c16="http://schemas.microsoft.com/office/drawing/2014/chart" uri="{C3380CC4-5D6E-409C-BE32-E72D297353CC}">
                <c16:uniqueId val="{00000000-F388-45B7-AFB8-741192210CF8}"/>
              </c:ext>
            </c:extLst>
          </c:dPt>
          <c:dPt>
            <c:idx val="2"/>
            <c:invertIfNegative val="0"/>
            <c:bubble3D val="0"/>
            <c:spPr>
              <a:solidFill>
                <a:schemeClr val="accent6"/>
              </a:solidFill>
              <a:ln w="9525" algn="ctr">
                <a:solidFill>
                  <a:srgbClr val="FFFFFF"/>
                </a:solidFill>
                <a:prstDash val="solid"/>
              </a:ln>
            </c:spPr>
            <c:extLst>
              <c:ext xmlns:c16="http://schemas.microsoft.com/office/drawing/2014/chart" uri="{C3380CC4-5D6E-409C-BE32-E72D297353CC}">
                <c16:uniqueId val="{00000001-F388-45B7-AFB8-741192210CF8}"/>
              </c:ext>
            </c:extLst>
          </c:dPt>
          <c:dLbls>
            <c:dLbl>
              <c:idx val="0"/>
              <c:layout>
                <c:manualLayout>
                  <c:x val="0"/>
                  <c:y val="-0.4726688102893890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F388-45B7-AFB8-741192210CF8}"/>
                </c:ext>
              </c:extLst>
            </c:dLbl>
            <c:dLbl>
              <c:idx val="2"/>
              <c:layout>
                <c:manualLayout>
                  <c:x val="0"/>
                  <c:y val="-0.38478027867095393"/>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F388-45B7-AFB8-741192210CF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64</c:v>
                </c:pt>
                <c:pt idx="1">
                  <c:v>50</c:v>
                </c:pt>
                <c:pt idx="2">
                  <c:v>50</c:v>
                </c:pt>
              </c:numCache>
            </c:numRef>
          </c:val>
          <c:extLst>
            <c:ext xmlns:c16="http://schemas.microsoft.com/office/drawing/2014/chart" uri="{C3380CC4-5D6E-409C-BE32-E72D297353CC}">
              <c16:uniqueId val="{00000002-F388-45B7-AFB8-741192210CF8}"/>
            </c:ext>
          </c:extLst>
        </c:ser>
        <c:ser>
          <c:idx val="1"/>
          <c:order val="1"/>
          <c:spPr>
            <a:solidFill>
              <a:srgbClr val="E4FCC2"/>
            </a:solidFill>
            <a:ln w="9525" algn="ctr">
              <a:solidFill>
                <a:srgbClr val="FFFFFF"/>
              </a:solidFill>
              <a:prstDash val="solid"/>
            </a:ln>
          </c:spPr>
          <c:invertIfNegative val="0"/>
          <c:dLbls>
            <c:dLbl>
              <c:idx val="1"/>
              <c:layout>
                <c:manualLayout>
                  <c:x val="0"/>
                  <c:y val="-3.2154340836012861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388-45B7-AFB8-741192210CF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1">
                  <c:v>14</c:v>
                </c:pt>
              </c:numCache>
            </c:numRef>
          </c:val>
          <c:extLst>
            <c:ext xmlns:c16="http://schemas.microsoft.com/office/drawing/2014/chart" uri="{C3380CC4-5D6E-409C-BE32-E72D297353CC}">
              <c16:uniqueId val="{00000004-F388-45B7-AFB8-741192210CF8}"/>
            </c:ext>
          </c:extLst>
        </c:ser>
        <c:dLbls>
          <c:showLegendKey val="0"/>
          <c:showVal val="0"/>
          <c:showCatName val="0"/>
          <c:showSerName val="0"/>
          <c:showPercent val="0"/>
          <c:showBubbleSize val="0"/>
        </c:dLbls>
        <c:gapWidth val="80"/>
        <c:overlap val="100"/>
        <c:axId val="1181453151"/>
        <c:axId val="1"/>
      </c:barChart>
      <c:catAx>
        <c:axId val="1181453151"/>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64"/>
          <c:min val="0"/>
        </c:scaling>
        <c:delete val="1"/>
        <c:axPos val="l"/>
        <c:numFmt formatCode="General" sourceLinked="1"/>
        <c:majorTickMark val="out"/>
        <c:minorTickMark val="none"/>
        <c:tickLblPos val="nextTo"/>
        <c:crossAx val="1181453151"/>
        <c:crosses val="min"/>
        <c:crossBetween val="between"/>
      </c:valAx>
    </c:plotArea>
    <c:plotVisOnly val="0"/>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219721329046088"/>
          <c:w val="0.9376498800959232"/>
          <c:h val="0.79206859592711687"/>
        </c:manualLayout>
      </c:layout>
      <c:barChart>
        <c:barDir val="col"/>
        <c:grouping val="stacked"/>
        <c:varyColors val="0"/>
        <c:ser>
          <c:idx val="0"/>
          <c:order val="0"/>
          <c:spPr>
            <a:noFill/>
            <a:ln>
              <a:noFill/>
            </a:ln>
          </c:spPr>
          <c:invertIfNegative val="0"/>
          <c:dPt>
            <c:idx val="0"/>
            <c:invertIfNegative val="0"/>
            <c:bubble3D val="0"/>
            <c:spPr>
              <a:solidFill>
                <a:srgbClr val="000000"/>
              </a:solidFill>
              <a:ln w="9525" algn="ctr">
                <a:solidFill>
                  <a:srgbClr val="FFFFFF"/>
                </a:solidFill>
                <a:prstDash val="solid"/>
              </a:ln>
            </c:spPr>
            <c:extLst>
              <c:ext xmlns:c16="http://schemas.microsoft.com/office/drawing/2014/chart" uri="{C3380CC4-5D6E-409C-BE32-E72D297353CC}">
                <c16:uniqueId val="{00000000-8753-4B3C-BDF1-8F85A9E7478A}"/>
              </c:ext>
            </c:extLst>
          </c:dPt>
          <c:dPt>
            <c:idx val="2"/>
            <c:invertIfNegative val="0"/>
            <c:bubble3D val="0"/>
            <c:spPr>
              <a:solidFill>
                <a:schemeClr val="accent6"/>
              </a:solidFill>
              <a:ln w="9525" algn="ctr">
                <a:solidFill>
                  <a:srgbClr val="FFFFFF"/>
                </a:solidFill>
                <a:prstDash val="solid"/>
              </a:ln>
            </c:spPr>
            <c:extLst>
              <c:ext xmlns:c16="http://schemas.microsoft.com/office/drawing/2014/chart" uri="{C3380CC4-5D6E-409C-BE32-E72D297353CC}">
                <c16:uniqueId val="{00000001-8753-4B3C-BDF1-8F85A9E7478A}"/>
              </c:ext>
            </c:extLst>
          </c:dPt>
          <c:dLbls>
            <c:dLbl>
              <c:idx val="0"/>
              <c:layout>
                <c:manualLayout>
                  <c:x val="0"/>
                  <c:y val="-0.4726688102893890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8753-4B3C-BDF1-8F85A9E7478A}"/>
                </c:ext>
              </c:extLst>
            </c:dLbl>
            <c:dLbl>
              <c:idx val="2"/>
              <c:layout>
                <c:manualLayout>
                  <c:x val="0"/>
                  <c:y val="-0.35905680600214362"/>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8753-4B3C-BDF1-8F85A9E747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49</c:v>
                </c:pt>
                <c:pt idx="1">
                  <c:v>35</c:v>
                </c:pt>
                <c:pt idx="2">
                  <c:v>35</c:v>
                </c:pt>
              </c:numCache>
            </c:numRef>
          </c:val>
          <c:extLst>
            <c:ext xmlns:c16="http://schemas.microsoft.com/office/drawing/2014/chart" uri="{C3380CC4-5D6E-409C-BE32-E72D297353CC}">
              <c16:uniqueId val="{00000002-8753-4B3C-BDF1-8F85A9E7478A}"/>
            </c:ext>
          </c:extLst>
        </c:ser>
        <c:ser>
          <c:idx val="1"/>
          <c:order val="1"/>
          <c:spPr>
            <a:solidFill>
              <a:srgbClr val="E4FCC2"/>
            </a:solidFill>
            <a:ln w="9525" algn="ctr">
              <a:solidFill>
                <a:srgbClr val="FFFFFF"/>
              </a:solidFill>
              <a:prstDash val="solid"/>
            </a:ln>
          </c:spPr>
          <c:invertIfNegative val="0"/>
          <c:dLbls>
            <c:dLbl>
              <c:idx val="1"/>
              <c:layout>
                <c:manualLayout>
                  <c:x val="0"/>
                  <c:y val="-4.2872454448017148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8753-4B3C-BDF1-8F85A9E747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1">
                  <c:v>14</c:v>
                </c:pt>
              </c:numCache>
            </c:numRef>
          </c:val>
          <c:extLst>
            <c:ext xmlns:c16="http://schemas.microsoft.com/office/drawing/2014/chart" uri="{C3380CC4-5D6E-409C-BE32-E72D297353CC}">
              <c16:uniqueId val="{00000004-8753-4B3C-BDF1-8F85A9E7478A}"/>
            </c:ext>
          </c:extLst>
        </c:ser>
        <c:dLbls>
          <c:showLegendKey val="0"/>
          <c:showVal val="0"/>
          <c:showCatName val="0"/>
          <c:showSerName val="0"/>
          <c:showPercent val="0"/>
          <c:showBubbleSize val="0"/>
        </c:dLbls>
        <c:gapWidth val="80"/>
        <c:overlap val="100"/>
        <c:axId val="1225151935"/>
        <c:axId val="1"/>
      </c:barChart>
      <c:catAx>
        <c:axId val="1225151935"/>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49"/>
          <c:min val="0"/>
        </c:scaling>
        <c:delete val="1"/>
        <c:axPos val="l"/>
        <c:numFmt formatCode="General" sourceLinked="1"/>
        <c:majorTickMark val="out"/>
        <c:minorTickMark val="none"/>
        <c:tickLblPos val="nextTo"/>
        <c:crossAx val="1225151935"/>
        <c:crosses val="min"/>
        <c:crossBetween val="between"/>
      </c:valAx>
    </c:plotArea>
    <c:plotVisOnly val="0"/>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219721329046088"/>
          <c:w val="0.9376498800959232"/>
          <c:h val="0.79206859592711687"/>
        </c:manualLayout>
      </c:layout>
      <c:barChart>
        <c:barDir val="col"/>
        <c:grouping val="stacked"/>
        <c:varyColors val="0"/>
        <c:ser>
          <c:idx val="0"/>
          <c:order val="0"/>
          <c:spPr>
            <a:noFill/>
            <a:ln>
              <a:noFill/>
            </a:ln>
          </c:spPr>
          <c:invertIfNegative val="0"/>
          <c:dPt>
            <c:idx val="0"/>
            <c:invertIfNegative val="0"/>
            <c:bubble3D val="0"/>
            <c:spPr>
              <a:solidFill>
                <a:srgbClr val="000000"/>
              </a:solidFill>
              <a:ln w="9525" algn="ctr">
                <a:solidFill>
                  <a:srgbClr val="FFFFFF"/>
                </a:solidFill>
                <a:prstDash val="solid"/>
              </a:ln>
            </c:spPr>
            <c:extLst>
              <c:ext xmlns:c16="http://schemas.microsoft.com/office/drawing/2014/chart" uri="{C3380CC4-5D6E-409C-BE32-E72D297353CC}">
                <c16:uniqueId val="{00000000-FF7B-4B37-A3A3-505EC76AB0B1}"/>
              </c:ext>
            </c:extLst>
          </c:dPt>
          <c:dPt>
            <c:idx val="2"/>
            <c:invertIfNegative val="0"/>
            <c:bubble3D val="0"/>
            <c:spPr>
              <a:solidFill>
                <a:schemeClr val="accent1"/>
              </a:solidFill>
              <a:ln w="9525" algn="ctr">
                <a:solidFill>
                  <a:srgbClr val="FFFFFF"/>
                </a:solidFill>
                <a:prstDash val="solid"/>
              </a:ln>
            </c:spPr>
            <c:extLst>
              <c:ext xmlns:c16="http://schemas.microsoft.com/office/drawing/2014/chart" uri="{C3380CC4-5D6E-409C-BE32-E72D297353CC}">
                <c16:uniqueId val="{00000001-FF7B-4B37-A3A3-505EC76AB0B1}"/>
              </c:ext>
            </c:extLst>
          </c:dPt>
          <c:dLbls>
            <c:dLbl>
              <c:idx val="0"/>
              <c:layout>
                <c:manualLayout>
                  <c:x val="0"/>
                  <c:y val="-0.4726688102893890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FF7B-4B37-A3A3-505EC76AB0B1}"/>
                </c:ext>
              </c:extLst>
            </c:dLbl>
            <c:dLbl>
              <c:idx val="2"/>
              <c:layout>
                <c:manualLayout>
                  <c:x val="0"/>
                  <c:y val="-0.3301178992497320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FF7B-4B37-A3A3-505EC76AB0B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81</c:v>
                </c:pt>
                <c:pt idx="1">
                  <c:v>52</c:v>
                </c:pt>
                <c:pt idx="2">
                  <c:v>52</c:v>
                </c:pt>
              </c:numCache>
            </c:numRef>
          </c:val>
          <c:extLst>
            <c:ext xmlns:c16="http://schemas.microsoft.com/office/drawing/2014/chart" uri="{C3380CC4-5D6E-409C-BE32-E72D297353CC}">
              <c16:uniqueId val="{00000002-FF7B-4B37-A3A3-505EC76AB0B1}"/>
            </c:ext>
          </c:extLst>
        </c:ser>
        <c:ser>
          <c:idx val="1"/>
          <c:order val="1"/>
          <c:spPr>
            <a:solidFill>
              <a:srgbClr val="94D3FA"/>
            </a:solidFill>
            <a:ln w="9525" algn="ctr">
              <a:solidFill>
                <a:srgbClr val="FFFFFF"/>
              </a:solidFill>
              <a:prstDash val="solid"/>
            </a:ln>
          </c:spPr>
          <c:invertIfNegative val="0"/>
          <c:dLbls>
            <c:dLbl>
              <c:idx val="1"/>
              <c:layout>
                <c:manualLayout>
                  <c:x val="0"/>
                  <c:y val="-3.2154340836012861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F7B-4B37-A3A3-505EC76AB0B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1">
                  <c:v>29</c:v>
                </c:pt>
              </c:numCache>
            </c:numRef>
          </c:val>
          <c:extLst>
            <c:ext xmlns:c16="http://schemas.microsoft.com/office/drawing/2014/chart" uri="{C3380CC4-5D6E-409C-BE32-E72D297353CC}">
              <c16:uniqueId val="{00000004-FF7B-4B37-A3A3-505EC76AB0B1}"/>
            </c:ext>
          </c:extLst>
        </c:ser>
        <c:dLbls>
          <c:showLegendKey val="0"/>
          <c:showVal val="0"/>
          <c:showCatName val="0"/>
          <c:showSerName val="0"/>
          <c:showPercent val="0"/>
          <c:showBubbleSize val="0"/>
        </c:dLbls>
        <c:gapWidth val="80"/>
        <c:overlap val="100"/>
        <c:axId val="1234376271"/>
        <c:axId val="1"/>
      </c:barChart>
      <c:catAx>
        <c:axId val="1234376271"/>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81"/>
          <c:min val="0"/>
        </c:scaling>
        <c:delete val="1"/>
        <c:axPos val="l"/>
        <c:numFmt formatCode="General" sourceLinked="1"/>
        <c:majorTickMark val="out"/>
        <c:minorTickMark val="none"/>
        <c:tickLblPos val="nextTo"/>
        <c:crossAx val="1234376271"/>
        <c:crosses val="min"/>
        <c:crossBetween val="between"/>
      </c:valAx>
    </c:plotArea>
    <c:plotVisOnly val="0"/>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175059952038366E-2"/>
          <c:y val="0.15536105032822756"/>
          <c:w val="0.9376498800959232"/>
          <c:h val="0.78774617067833697"/>
        </c:manualLayout>
      </c:layout>
      <c:barChart>
        <c:barDir val="col"/>
        <c:grouping val="stacked"/>
        <c:varyColors val="0"/>
        <c:ser>
          <c:idx val="0"/>
          <c:order val="0"/>
          <c:spPr>
            <a:solidFill>
              <a:srgbClr val="000000"/>
            </a:solidFill>
            <a:ln w="9525" algn="ctr">
              <a:solidFill>
                <a:srgbClr val="FFFFFF"/>
              </a:solidFill>
              <a:prstDash val="solid"/>
            </a:ln>
          </c:spPr>
          <c:invertIfNegative val="0"/>
          <c:dPt>
            <c:idx val="1"/>
            <c:invertIfNegative val="0"/>
            <c:bubble3D val="0"/>
            <c:spPr>
              <a:solidFill>
                <a:srgbClr val="94D3FA"/>
              </a:solidFill>
              <a:ln w="9525" algn="ctr">
                <a:solidFill>
                  <a:srgbClr val="FFFFFF"/>
                </a:solidFill>
                <a:prstDash val="solid"/>
              </a:ln>
            </c:spPr>
            <c:extLst>
              <c:ext xmlns:c16="http://schemas.microsoft.com/office/drawing/2014/chart" uri="{C3380CC4-5D6E-409C-BE32-E72D297353CC}">
                <c16:uniqueId val="{00000000-5E97-43D6-B58C-DECA2C71AF83}"/>
              </c:ext>
            </c:extLst>
          </c:dPt>
          <c:dPt>
            <c:idx val="2"/>
            <c:invertIfNegative val="0"/>
            <c:bubble3D val="0"/>
            <c:spPr>
              <a:solidFill>
                <a:schemeClr val="accent1"/>
              </a:solidFill>
              <a:ln w="9525" algn="ctr">
                <a:solidFill>
                  <a:srgbClr val="FFFFFF"/>
                </a:solidFill>
                <a:prstDash val="solid"/>
              </a:ln>
            </c:spPr>
            <c:extLst>
              <c:ext xmlns:c16="http://schemas.microsoft.com/office/drawing/2014/chart" uri="{C3380CC4-5D6E-409C-BE32-E72D297353CC}">
                <c16:uniqueId val="{00000001-5E97-43D6-B58C-DECA2C71AF83}"/>
              </c:ext>
            </c:extLst>
          </c:dPt>
          <c:dLbls>
            <c:dLbl>
              <c:idx val="0"/>
              <c:layout>
                <c:manualLayout>
                  <c:x val="0"/>
                  <c:y val="-0.47155361050328226"/>
                </c:manualLayout>
              </c:layout>
              <c:numFmt formatCode="#,##0&quot;%&quot;;&quot;-&quot;#,##0&quot;%&quot;" sourceLinked="0"/>
              <c:spPr>
                <a:noFill/>
                <a:ln>
                  <a:noFill/>
                </a:ln>
              </c:spPr>
              <c:txPr>
                <a:bodyPr wrap="none"/>
                <a:lstStyle/>
                <a:p>
                  <a:pPr>
                    <a:defRPr sz="1200" b="1">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5E97-43D6-B58C-DECA2C71AF83}"/>
                </c:ext>
              </c:extLst>
            </c:dLbl>
            <c:dLbl>
              <c:idx val="1"/>
              <c:layout>
                <c:manualLayout>
                  <c:x val="0"/>
                  <c:y val="-3.2822757111597373E-3"/>
                </c:manualLayout>
              </c:layout>
              <c:numFmt formatCode="#,##0&quot;%&quot;;#,##0&quot;%&quot;" sourceLinked="0"/>
              <c:spPr>
                <a:noFill/>
                <a:ln>
                  <a:noFill/>
                </a:ln>
              </c:spPr>
              <c:txPr>
                <a:bodyPr wrap="none"/>
                <a:lstStyle/>
                <a:p>
                  <a:pPr>
                    <a:defRPr sz="12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E97-43D6-B58C-DECA2C71AF83}"/>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34</c:v>
                </c:pt>
                <c:pt idx="1">
                  <c:v>34</c:v>
                </c:pt>
                <c:pt idx="2">
                  <c:v>0</c:v>
                </c:pt>
              </c:numCache>
            </c:numRef>
          </c:val>
          <c:extLst>
            <c:ext xmlns:c16="http://schemas.microsoft.com/office/drawing/2014/chart" uri="{C3380CC4-5D6E-409C-BE32-E72D297353CC}">
              <c16:uniqueId val="{00000003-5E97-43D6-B58C-DECA2C71AF83}"/>
            </c:ext>
          </c:extLst>
        </c:ser>
        <c:dLbls>
          <c:showLegendKey val="0"/>
          <c:showVal val="0"/>
          <c:showCatName val="0"/>
          <c:showSerName val="0"/>
          <c:showPercent val="0"/>
          <c:showBubbleSize val="0"/>
        </c:dLbls>
        <c:gapWidth val="80"/>
        <c:overlap val="100"/>
        <c:axId val="1211656911"/>
        <c:axId val="1"/>
      </c:barChart>
      <c:catAx>
        <c:axId val="1211656911"/>
        <c:scaling>
          <c:orientation val="minMax"/>
        </c:scaling>
        <c:delete val="0"/>
        <c:axPos val="b"/>
        <c:majorGridlines>
          <c:spPr>
            <a:ln>
              <a:noFill/>
            </a:ln>
          </c:spPr>
        </c:majorGridlines>
        <c:majorTickMark val="out"/>
        <c:minorTickMark val="none"/>
        <c:tickLblPos val="none"/>
        <c:spPr>
          <a:ln w="9525" algn="ctr">
            <a:solidFill>
              <a:schemeClr val="tx1"/>
            </a:solidFill>
            <a:prstDash val="solid"/>
          </a:ln>
        </c:spPr>
        <c:txPr>
          <a:bodyPr wrap="none"/>
          <a:lstStyle/>
          <a:p>
            <a:pPr>
              <a:defRPr sz="1200">
                <a:latin typeface="+mn-lt"/>
                <a:ea typeface="+mn-ea"/>
                <a:cs typeface="+mn-cs"/>
                <a:sym typeface="+mn-lt"/>
              </a:defRPr>
            </a:pPr>
            <a:endParaRPr lang="es-ES"/>
          </a:p>
        </c:txPr>
        <c:crossAx val="1"/>
        <c:crosses val="min"/>
        <c:auto val="0"/>
        <c:lblAlgn val="ctr"/>
        <c:lblOffset val="100"/>
        <c:noMultiLvlLbl val="0"/>
      </c:catAx>
      <c:valAx>
        <c:axId val="1"/>
        <c:scaling>
          <c:orientation val="minMax"/>
          <c:max val="34"/>
          <c:min val="0"/>
        </c:scaling>
        <c:delete val="1"/>
        <c:axPos val="l"/>
        <c:numFmt formatCode="General" sourceLinked="1"/>
        <c:majorTickMark val="out"/>
        <c:minorTickMark val="none"/>
        <c:tickLblPos val="nextTo"/>
        <c:crossAx val="1211656911"/>
        <c:crosses val="min"/>
        <c:crossBetween val="between"/>
      </c:valAx>
    </c:plotArea>
    <c:plotVisOnly val="0"/>
    <c:dispBlanksAs val="gap"/>
    <c:showDLblsOverMax val="1"/>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FC8D72-B510-44C3-9EA9-6791CBDCFF4B}" type="datetimeFigureOut">
              <a:rPr lang="es-ES" smtClean="0"/>
              <a:t>30/09/2020</a:t>
            </a:fld>
            <a:endParaRPr lang="es-ES" dirty="0"/>
          </a:p>
        </p:txBody>
      </p:sp>
      <p:sp>
        <p:nvSpPr>
          <p:cNvPr id="4" name="Marcador de imagen d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57A96EA-D3E3-4333-83E3-AFD64328D65A}" type="slidenum">
              <a:rPr lang="es-ES" smtClean="0"/>
              <a:t>‹Nº›</a:t>
            </a:fld>
            <a:endParaRPr lang="es-ES" dirty="0"/>
          </a:p>
        </p:txBody>
      </p:sp>
    </p:spTree>
    <p:extLst>
      <p:ext uri="{BB962C8B-B14F-4D97-AF65-F5344CB8AC3E}">
        <p14:creationId xmlns:p14="http://schemas.microsoft.com/office/powerpoint/2010/main" val="149278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a:t>
            </a:fld>
            <a:endParaRPr lang="es-ES" dirty="0"/>
          </a:p>
        </p:txBody>
      </p:sp>
    </p:spTree>
    <p:extLst>
      <p:ext uri="{BB962C8B-B14F-4D97-AF65-F5344CB8AC3E}">
        <p14:creationId xmlns:p14="http://schemas.microsoft.com/office/powerpoint/2010/main" val="2656005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11</a:t>
            </a:fld>
            <a:endParaRPr lang="es-ES" dirty="0"/>
          </a:p>
        </p:txBody>
      </p:sp>
    </p:spTree>
    <p:extLst>
      <p:ext uri="{BB962C8B-B14F-4D97-AF65-F5344CB8AC3E}">
        <p14:creationId xmlns:p14="http://schemas.microsoft.com/office/powerpoint/2010/main" val="529282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12</a:t>
            </a:fld>
            <a:endParaRPr lang="es-ES" dirty="0"/>
          </a:p>
        </p:txBody>
      </p:sp>
    </p:spTree>
    <p:extLst>
      <p:ext uri="{BB962C8B-B14F-4D97-AF65-F5344CB8AC3E}">
        <p14:creationId xmlns:p14="http://schemas.microsoft.com/office/powerpoint/2010/main" val="3310516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13</a:t>
            </a:fld>
            <a:endParaRPr lang="es-ES" dirty="0"/>
          </a:p>
        </p:txBody>
      </p:sp>
    </p:spTree>
    <p:extLst>
      <p:ext uri="{BB962C8B-B14F-4D97-AF65-F5344CB8AC3E}">
        <p14:creationId xmlns:p14="http://schemas.microsoft.com/office/powerpoint/2010/main" val="3258120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14</a:t>
            </a:fld>
            <a:endParaRPr lang="es-ES" dirty="0"/>
          </a:p>
        </p:txBody>
      </p:sp>
    </p:spTree>
    <p:extLst>
      <p:ext uri="{BB962C8B-B14F-4D97-AF65-F5344CB8AC3E}">
        <p14:creationId xmlns:p14="http://schemas.microsoft.com/office/powerpoint/2010/main" val="464868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15</a:t>
            </a:fld>
            <a:endParaRPr lang="es-ES" dirty="0"/>
          </a:p>
        </p:txBody>
      </p:sp>
    </p:spTree>
    <p:extLst>
      <p:ext uri="{BB962C8B-B14F-4D97-AF65-F5344CB8AC3E}">
        <p14:creationId xmlns:p14="http://schemas.microsoft.com/office/powerpoint/2010/main" val="2890343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16</a:t>
            </a:fld>
            <a:endParaRPr lang="es-ES" dirty="0"/>
          </a:p>
        </p:txBody>
      </p:sp>
    </p:spTree>
    <p:extLst>
      <p:ext uri="{BB962C8B-B14F-4D97-AF65-F5344CB8AC3E}">
        <p14:creationId xmlns:p14="http://schemas.microsoft.com/office/powerpoint/2010/main" val="681327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17</a:t>
            </a:fld>
            <a:endParaRPr lang="es-ES" dirty="0"/>
          </a:p>
        </p:txBody>
      </p:sp>
    </p:spTree>
    <p:extLst>
      <p:ext uri="{BB962C8B-B14F-4D97-AF65-F5344CB8AC3E}">
        <p14:creationId xmlns:p14="http://schemas.microsoft.com/office/powerpoint/2010/main" val="3921220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18</a:t>
            </a:fld>
            <a:endParaRPr lang="es-ES" dirty="0"/>
          </a:p>
        </p:txBody>
      </p:sp>
    </p:spTree>
    <p:extLst>
      <p:ext uri="{BB962C8B-B14F-4D97-AF65-F5344CB8AC3E}">
        <p14:creationId xmlns:p14="http://schemas.microsoft.com/office/powerpoint/2010/main" val="3507153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0CA530D-631F-4981-98F0-E6C07C67E1A3}" type="slidenum">
              <a:rPr lang="es-ES" smtClean="0"/>
              <a:t>19</a:t>
            </a:fld>
            <a:endParaRPr lang="es-ES" dirty="0"/>
          </a:p>
        </p:txBody>
      </p:sp>
    </p:spTree>
    <p:extLst>
      <p:ext uri="{BB962C8B-B14F-4D97-AF65-F5344CB8AC3E}">
        <p14:creationId xmlns:p14="http://schemas.microsoft.com/office/powerpoint/2010/main" val="4063798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20</a:t>
            </a:fld>
            <a:endParaRPr lang="es-ES" dirty="0"/>
          </a:p>
        </p:txBody>
      </p:sp>
    </p:spTree>
    <p:extLst>
      <p:ext uri="{BB962C8B-B14F-4D97-AF65-F5344CB8AC3E}">
        <p14:creationId xmlns:p14="http://schemas.microsoft.com/office/powerpoint/2010/main" val="232640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a:t>
            </a:fld>
            <a:endParaRPr lang="es-ES" dirty="0"/>
          </a:p>
        </p:txBody>
      </p:sp>
    </p:spTree>
    <p:extLst>
      <p:ext uri="{BB962C8B-B14F-4D97-AF65-F5344CB8AC3E}">
        <p14:creationId xmlns:p14="http://schemas.microsoft.com/office/powerpoint/2010/main" val="274958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21</a:t>
            </a:fld>
            <a:endParaRPr lang="es-ES" dirty="0"/>
          </a:p>
        </p:txBody>
      </p:sp>
    </p:spTree>
    <p:extLst>
      <p:ext uri="{BB962C8B-B14F-4D97-AF65-F5344CB8AC3E}">
        <p14:creationId xmlns:p14="http://schemas.microsoft.com/office/powerpoint/2010/main" val="135519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22</a:t>
            </a:fld>
            <a:endParaRPr lang="es-ES" dirty="0"/>
          </a:p>
        </p:txBody>
      </p:sp>
    </p:spTree>
    <p:extLst>
      <p:ext uri="{BB962C8B-B14F-4D97-AF65-F5344CB8AC3E}">
        <p14:creationId xmlns:p14="http://schemas.microsoft.com/office/powerpoint/2010/main" val="171366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23</a:t>
            </a:fld>
            <a:endParaRPr lang="es-ES" dirty="0"/>
          </a:p>
        </p:txBody>
      </p:sp>
    </p:spTree>
    <p:extLst>
      <p:ext uri="{BB962C8B-B14F-4D97-AF65-F5344CB8AC3E}">
        <p14:creationId xmlns:p14="http://schemas.microsoft.com/office/powerpoint/2010/main" val="3913628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24</a:t>
            </a:fld>
            <a:endParaRPr lang="es-ES" dirty="0"/>
          </a:p>
        </p:txBody>
      </p:sp>
    </p:spTree>
    <p:extLst>
      <p:ext uri="{BB962C8B-B14F-4D97-AF65-F5344CB8AC3E}">
        <p14:creationId xmlns:p14="http://schemas.microsoft.com/office/powerpoint/2010/main" val="12357283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25</a:t>
            </a:fld>
            <a:endParaRPr lang="es-ES" dirty="0"/>
          </a:p>
        </p:txBody>
      </p:sp>
    </p:spTree>
    <p:extLst>
      <p:ext uri="{BB962C8B-B14F-4D97-AF65-F5344CB8AC3E}">
        <p14:creationId xmlns:p14="http://schemas.microsoft.com/office/powerpoint/2010/main" val="310319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26</a:t>
            </a:fld>
            <a:endParaRPr lang="es-ES" dirty="0"/>
          </a:p>
        </p:txBody>
      </p:sp>
    </p:spTree>
    <p:extLst>
      <p:ext uri="{BB962C8B-B14F-4D97-AF65-F5344CB8AC3E}">
        <p14:creationId xmlns:p14="http://schemas.microsoft.com/office/powerpoint/2010/main" val="742257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27</a:t>
            </a:fld>
            <a:endParaRPr lang="es-ES" dirty="0"/>
          </a:p>
        </p:txBody>
      </p:sp>
    </p:spTree>
    <p:extLst>
      <p:ext uri="{BB962C8B-B14F-4D97-AF65-F5344CB8AC3E}">
        <p14:creationId xmlns:p14="http://schemas.microsoft.com/office/powerpoint/2010/main" val="3346963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28</a:t>
            </a:fld>
            <a:endParaRPr lang="es-ES" dirty="0"/>
          </a:p>
        </p:txBody>
      </p:sp>
    </p:spTree>
    <p:extLst>
      <p:ext uri="{BB962C8B-B14F-4D97-AF65-F5344CB8AC3E}">
        <p14:creationId xmlns:p14="http://schemas.microsoft.com/office/powerpoint/2010/main" val="1652003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29</a:t>
            </a:fld>
            <a:endParaRPr lang="es-ES" dirty="0"/>
          </a:p>
        </p:txBody>
      </p:sp>
    </p:spTree>
    <p:extLst>
      <p:ext uri="{BB962C8B-B14F-4D97-AF65-F5344CB8AC3E}">
        <p14:creationId xmlns:p14="http://schemas.microsoft.com/office/powerpoint/2010/main" val="1391077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30</a:t>
            </a:fld>
            <a:endParaRPr lang="es-ES" dirty="0"/>
          </a:p>
        </p:txBody>
      </p:sp>
    </p:spTree>
    <p:extLst>
      <p:ext uri="{BB962C8B-B14F-4D97-AF65-F5344CB8AC3E}">
        <p14:creationId xmlns:p14="http://schemas.microsoft.com/office/powerpoint/2010/main" val="143844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4</a:t>
            </a:fld>
            <a:endParaRPr lang="es-ES" dirty="0"/>
          </a:p>
        </p:txBody>
      </p:sp>
    </p:spTree>
    <p:extLst>
      <p:ext uri="{BB962C8B-B14F-4D97-AF65-F5344CB8AC3E}">
        <p14:creationId xmlns:p14="http://schemas.microsoft.com/office/powerpoint/2010/main" val="4118389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31</a:t>
            </a:fld>
            <a:endParaRPr lang="es-ES" dirty="0"/>
          </a:p>
        </p:txBody>
      </p:sp>
    </p:spTree>
    <p:extLst>
      <p:ext uri="{BB962C8B-B14F-4D97-AF65-F5344CB8AC3E}">
        <p14:creationId xmlns:p14="http://schemas.microsoft.com/office/powerpoint/2010/main" val="5268466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32</a:t>
            </a:fld>
            <a:endParaRPr lang="es-ES" dirty="0"/>
          </a:p>
        </p:txBody>
      </p:sp>
    </p:spTree>
    <p:extLst>
      <p:ext uri="{BB962C8B-B14F-4D97-AF65-F5344CB8AC3E}">
        <p14:creationId xmlns:p14="http://schemas.microsoft.com/office/powerpoint/2010/main" val="2093012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33</a:t>
            </a:fld>
            <a:endParaRPr lang="es-ES" dirty="0"/>
          </a:p>
        </p:txBody>
      </p:sp>
    </p:spTree>
    <p:extLst>
      <p:ext uri="{BB962C8B-B14F-4D97-AF65-F5344CB8AC3E}">
        <p14:creationId xmlns:p14="http://schemas.microsoft.com/office/powerpoint/2010/main" val="4291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34</a:t>
            </a:fld>
            <a:endParaRPr lang="es-ES" dirty="0"/>
          </a:p>
        </p:txBody>
      </p:sp>
    </p:spTree>
    <p:extLst>
      <p:ext uri="{BB962C8B-B14F-4D97-AF65-F5344CB8AC3E}">
        <p14:creationId xmlns:p14="http://schemas.microsoft.com/office/powerpoint/2010/main" val="400236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5</a:t>
            </a:fld>
            <a:endParaRPr lang="es-ES" dirty="0"/>
          </a:p>
        </p:txBody>
      </p:sp>
    </p:spTree>
    <p:extLst>
      <p:ext uri="{BB962C8B-B14F-4D97-AF65-F5344CB8AC3E}">
        <p14:creationId xmlns:p14="http://schemas.microsoft.com/office/powerpoint/2010/main" val="716054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6</a:t>
            </a:fld>
            <a:endParaRPr lang="es-ES" dirty="0"/>
          </a:p>
        </p:txBody>
      </p:sp>
    </p:spTree>
    <p:extLst>
      <p:ext uri="{BB962C8B-B14F-4D97-AF65-F5344CB8AC3E}">
        <p14:creationId xmlns:p14="http://schemas.microsoft.com/office/powerpoint/2010/main" val="401782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7</a:t>
            </a:fld>
            <a:endParaRPr lang="es-ES" dirty="0"/>
          </a:p>
        </p:txBody>
      </p:sp>
    </p:spTree>
    <p:extLst>
      <p:ext uri="{BB962C8B-B14F-4D97-AF65-F5344CB8AC3E}">
        <p14:creationId xmlns:p14="http://schemas.microsoft.com/office/powerpoint/2010/main" val="161302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8</a:t>
            </a:fld>
            <a:endParaRPr lang="es-ES" dirty="0"/>
          </a:p>
        </p:txBody>
      </p:sp>
    </p:spTree>
    <p:extLst>
      <p:ext uri="{BB962C8B-B14F-4D97-AF65-F5344CB8AC3E}">
        <p14:creationId xmlns:p14="http://schemas.microsoft.com/office/powerpoint/2010/main" val="3531138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9</a:t>
            </a:fld>
            <a:endParaRPr lang="es-ES" dirty="0"/>
          </a:p>
        </p:txBody>
      </p:sp>
    </p:spTree>
    <p:extLst>
      <p:ext uri="{BB962C8B-B14F-4D97-AF65-F5344CB8AC3E}">
        <p14:creationId xmlns:p14="http://schemas.microsoft.com/office/powerpoint/2010/main" val="3255723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7A96EA-D3E3-4333-83E3-AFD64328D65A}" type="slidenum">
              <a:rPr lang="es-ES" smtClean="0"/>
              <a:t>10</a:t>
            </a:fld>
            <a:endParaRPr lang="es-ES" dirty="0"/>
          </a:p>
        </p:txBody>
      </p:sp>
    </p:spTree>
    <p:extLst>
      <p:ext uri="{BB962C8B-B14F-4D97-AF65-F5344CB8AC3E}">
        <p14:creationId xmlns:p14="http://schemas.microsoft.com/office/powerpoint/2010/main" val="3304292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31B43DEE-AE73-4172-A1BB-E68732920FFB}"/>
              </a:ext>
            </a:extLst>
          </p:cNvPr>
          <p:cNvGraphicFramePr>
            <a:graphicFrameLocks noChangeAspect="1"/>
          </p:cNvGraphicFramePr>
          <p:nvPr userDrawn="1">
            <p:custDataLst>
              <p:tags r:id="rId2"/>
            </p:custDataLst>
            <p:extLst>
              <p:ext uri="{D42A27DB-BD31-4B8C-83A1-F6EECF244321}">
                <p14:modId xmlns:p14="http://schemas.microsoft.com/office/powerpoint/2010/main" val="41684124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071"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B153E7FC-DBD6-4851-8047-0C46F8B9A77C}"/>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60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2091DA63-E466-41B4-BEB3-8074F6CF8963}"/>
              </a:ext>
            </a:extLst>
          </p:cNvPr>
          <p:cNvSpPr>
            <a:spLocks noGrp="1"/>
          </p:cNvSpPr>
          <p:nvPr>
            <p:ph type="ctrTitle"/>
          </p:nvPr>
        </p:nvSpPr>
        <p:spPr>
          <a:xfrm>
            <a:off x="1143000" y="1122363"/>
            <a:ext cx="6858000" cy="2387600"/>
          </a:xfrm>
        </p:spPr>
        <p:txBody>
          <a:bodyPr anchor="b"/>
          <a:lstStyle>
            <a:lvl1pPr algn="ctr">
              <a:defRPr sz="6000"/>
            </a:lvl1pPr>
          </a:lstStyle>
          <a:p>
            <a:r>
              <a:rPr lang="es-ES" dirty="0"/>
              <a:t>Haga clic para modificar el estilo de título del patrón</a:t>
            </a:r>
          </a:p>
        </p:txBody>
      </p:sp>
      <p:sp>
        <p:nvSpPr>
          <p:cNvPr id="3" name="Subtítulo 2">
            <a:extLst>
              <a:ext uri="{FF2B5EF4-FFF2-40B4-BE49-F238E27FC236}">
                <a16:creationId xmlns:a16="http://schemas.microsoft.com/office/drawing/2014/main" id="{2A6EF64C-57DD-4D18-BE95-67518F2C946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p>
        </p:txBody>
      </p:sp>
      <p:sp>
        <p:nvSpPr>
          <p:cNvPr id="4" name="Marcador de fecha 3">
            <a:extLst>
              <a:ext uri="{FF2B5EF4-FFF2-40B4-BE49-F238E27FC236}">
                <a16:creationId xmlns:a16="http://schemas.microsoft.com/office/drawing/2014/main" id="{4BBC6B2A-3663-4B2F-80B3-D0B55C555360}"/>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DAB70994-771B-482C-9881-5BE550ECD39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8502B9F9-F86D-4ED6-8CFE-A4E30285EA55}"/>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234109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0FC3514E-4BC6-43D6-94A1-ED0A1B068768}"/>
              </a:ext>
            </a:extLst>
          </p:cNvPr>
          <p:cNvGraphicFramePr>
            <a:graphicFrameLocks noChangeAspect="1"/>
          </p:cNvGraphicFramePr>
          <p:nvPr userDrawn="1">
            <p:custDataLst>
              <p:tags r:id="rId2"/>
            </p:custDataLst>
            <p:extLst>
              <p:ext uri="{D42A27DB-BD31-4B8C-83A1-F6EECF244321}">
                <p14:modId xmlns:p14="http://schemas.microsoft.com/office/powerpoint/2010/main" val="38647614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287"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8797DBA6-C6D7-46A2-8239-7145485CC8B0}"/>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195DEA04-A578-4AE3-86E4-29823955197B}"/>
              </a:ext>
            </a:extLst>
          </p:cNvPr>
          <p:cNvSpPr>
            <a:spLocks noGrp="1"/>
          </p:cNvSpPr>
          <p:nvPr>
            <p:ph type="title"/>
          </p:nvPr>
        </p:nvSpPr>
        <p:spPr/>
        <p:txBody>
          <a:bodyPr/>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C088E98E-60C6-475D-A001-005B11531B9B}"/>
              </a:ext>
            </a:extLst>
          </p:cNvPr>
          <p:cNvSpPr>
            <a:spLocks noGrp="1"/>
          </p:cNvSpPr>
          <p:nvPr>
            <p:ph type="body" orient="vert" idx="1"/>
          </p:nvPr>
        </p:nvSpPr>
        <p:spPr/>
        <p:txBody>
          <a:bodyPr vert="eaVert"/>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454015D0-5C02-43D4-9C11-67C10EFE9213}"/>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C2E63472-5CBB-4B5A-B835-DE6E42AF667B}"/>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46316917-45E7-4BAD-A01F-ADA1E4492FF5}"/>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8630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C91D557E-C74F-4691-9610-806B12CAF207}"/>
              </a:ext>
            </a:extLst>
          </p:cNvPr>
          <p:cNvGraphicFramePr>
            <a:graphicFrameLocks noChangeAspect="1"/>
          </p:cNvGraphicFramePr>
          <p:nvPr userDrawn="1">
            <p:custDataLst>
              <p:tags r:id="rId2"/>
            </p:custDataLst>
            <p:extLst>
              <p:ext uri="{D42A27DB-BD31-4B8C-83A1-F6EECF244321}">
                <p14:modId xmlns:p14="http://schemas.microsoft.com/office/powerpoint/2010/main" val="40026096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311"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EC914D51-25CE-4D23-B23B-60CDF609BF41}"/>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vertical 1">
            <a:extLst>
              <a:ext uri="{FF2B5EF4-FFF2-40B4-BE49-F238E27FC236}">
                <a16:creationId xmlns:a16="http://schemas.microsoft.com/office/drawing/2014/main" id="{657E2AB2-DBAE-4177-9167-0192FBAD4493}"/>
              </a:ext>
            </a:extLst>
          </p:cNvPr>
          <p:cNvSpPr>
            <a:spLocks noGrp="1"/>
          </p:cNvSpPr>
          <p:nvPr>
            <p:ph type="title" orient="vert"/>
          </p:nvPr>
        </p:nvSpPr>
        <p:spPr>
          <a:xfrm>
            <a:off x="6543675" y="365125"/>
            <a:ext cx="1971675" cy="5811838"/>
          </a:xfrm>
        </p:spPr>
        <p:txBody>
          <a:bodyPr vert="eaVert"/>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90A59DB9-714A-4301-A1FF-3F959FB6116B}"/>
              </a:ext>
            </a:extLst>
          </p:cNvPr>
          <p:cNvSpPr>
            <a:spLocks noGrp="1"/>
          </p:cNvSpPr>
          <p:nvPr>
            <p:ph type="body" orient="vert" idx="1"/>
          </p:nvPr>
        </p:nvSpPr>
        <p:spPr>
          <a:xfrm>
            <a:off x="628650" y="365125"/>
            <a:ext cx="5800725" cy="5811838"/>
          </a:xfrm>
        </p:spPr>
        <p:txBody>
          <a:bodyPr vert="eaVert"/>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AC34A3C4-2558-4B6D-9D00-BD529098E0B2}"/>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190CD6CD-5457-4399-B621-2023F52ADA87}"/>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8C8A410E-47BC-4110-BF93-6E9F75095738}"/>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2243479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Full Content - Subtitle">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76002AC5-BD6D-48D0-811B-2FB6A5127A1E}"/>
              </a:ext>
            </a:extLst>
          </p:cNvPr>
          <p:cNvGraphicFramePr>
            <a:graphicFrameLocks noChangeAspect="1"/>
          </p:cNvGraphicFramePr>
          <p:nvPr userDrawn="1">
            <p:custDataLst>
              <p:tags r:id="rId2"/>
            </p:custDataLst>
            <p:extLst>
              <p:ext uri="{D42A27DB-BD31-4B8C-83A1-F6EECF244321}">
                <p14:modId xmlns:p14="http://schemas.microsoft.com/office/powerpoint/2010/main" val="1693716437"/>
              </p:ext>
            </p:extLst>
          </p:nvPr>
        </p:nvGraphicFramePr>
        <p:xfrm>
          <a:off x="1193" y="1588"/>
          <a:ext cx="1191" cy="1588"/>
        </p:xfrm>
        <a:graphic>
          <a:graphicData uri="http://schemas.openxmlformats.org/presentationml/2006/ole">
            <mc:AlternateContent xmlns:mc="http://schemas.openxmlformats.org/markup-compatibility/2006">
              <mc:Choice xmlns:v="urn:schemas-microsoft-com:vml" Requires="v">
                <p:oleObj spid="_x0000_s81994" name="Diapositiva de think-cell" r:id="rId5" imgW="396" imgH="396" progId="TCLayout.ActiveDocument.1">
                  <p:embed/>
                </p:oleObj>
              </mc:Choice>
              <mc:Fallback>
                <p:oleObj name="Diapositiva de think-cell" r:id="rId5" imgW="396" imgH="396" progId="TCLayout.ActiveDocument.1">
                  <p:embed/>
                  <p:pic>
                    <p:nvPicPr>
                      <p:cNvPr id="4" name="Objeto 3" hidden="1">
                        <a:extLst>
                          <a:ext uri="{FF2B5EF4-FFF2-40B4-BE49-F238E27FC236}">
                            <a16:creationId xmlns:a16="http://schemas.microsoft.com/office/drawing/2014/main" id="{76002AC5-BD6D-48D0-811B-2FB6A5127A1E}"/>
                          </a:ext>
                        </a:extLst>
                      </p:cNvPr>
                      <p:cNvPicPr/>
                      <p:nvPr/>
                    </p:nvPicPr>
                    <p:blipFill>
                      <a:blip r:embed="rId6"/>
                      <a:stretch>
                        <a:fillRect/>
                      </a:stretch>
                    </p:blipFill>
                    <p:spPr>
                      <a:xfrm>
                        <a:off x="1193" y="1588"/>
                        <a:ext cx="1191" cy="1588"/>
                      </a:xfrm>
                      <a:prstGeom prst="rect">
                        <a:avLst/>
                      </a:prstGeom>
                    </p:spPr>
                  </p:pic>
                </p:oleObj>
              </mc:Fallback>
            </mc:AlternateContent>
          </a:graphicData>
        </a:graphic>
      </p:graphicFrame>
      <p:sp>
        <p:nvSpPr>
          <p:cNvPr id="2" name="Rectángulo 1" hidden="1">
            <a:extLst>
              <a:ext uri="{FF2B5EF4-FFF2-40B4-BE49-F238E27FC236}">
                <a16:creationId xmlns:a16="http://schemas.microsoft.com/office/drawing/2014/main" id="{FC8E2ED0-6EC1-408A-A52E-15A3D2605972}"/>
              </a:ext>
            </a:extLst>
          </p:cNvPr>
          <p:cNvSpPr/>
          <p:nvPr userDrawn="1">
            <p:custDataLst>
              <p:tags r:id="rId3"/>
            </p:custDataLst>
          </p:nvPr>
        </p:nvSpPr>
        <p:spPr>
          <a:xfrm>
            <a:off x="2" y="0"/>
            <a:ext cx="119063" cy="158750"/>
          </a:xfrm>
          <a:prstGeom prst="rect">
            <a:avLst/>
          </a:prstGeom>
          <a:ln>
            <a:noFill/>
          </a:ln>
        </p:spPr>
        <p:style>
          <a:lnRef idx="0">
            <a:schemeClr val="accent1"/>
          </a:lnRef>
          <a:fillRef idx="1">
            <a:schemeClr val="accent1"/>
          </a:fillRef>
          <a:effectRef idx="0">
            <a:schemeClr val="dk1"/>
          </a:effectRef>
          <a:fontRef idx="minor">
            <a:schemeClr val="lt1"/>
          </a:fontRef>
        </p:style>
        <p:txBody>
          <a:bodyPr vert="horz" wrap="none" lIns="0" tIns="0" rIns="0" bIns="0" numCol="1" spcCol="0" rtlCol="0" anchor="ctr" anchorCtr="0">
            <a:noAutofit/>
          </a:bodyPr>
          <a:lstStyle/>
          <a:p>
            <a:pPr marL="0" lvl="0" indent="0" algn="ctr">
              <a:lnSpc>
                <a:spcPct val="100000"/>
              </a:lnSpc>
            </a:pPr>
            <a:endParaRPr lang="es-ES" sz="1800" b="0" i="1" baseline="0" dirty="0">
              <a:latin typeface="Georgia" panose="02040502050405020303" pitchFamily="18" charset="0"/>
              <a:ea typeface="+mj-ea"/>
              <a:cs typeface="+mj-cs"/>
              <a:sym typeface="Georgia" panose="02040502050405020303" pitchFamily="18" charset="0"/>
            </a:endParaRPr>
          </a:p>
        </p:txBody>
      </p:sp>
    </p:spTree>
    <p:extLst>
      <p:ext uri="{BB962C8B-B14F-4D97-AF65-F5344CB8AC3E}">
        <p14:creationId xmlns:p14="http://schemas.microsoft.com/office/powerpoint/2010/main" val="15791691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1183B41E-0314-485F-96BB-42ED012CCD65}"/>
              </a:ext>
            </a:extLst>
          </p:cNvPr>
          <p:cNvGraphicFramePr>
            <a:graphicFrameLocks noChangeAspect="1"/>
          </p:cNvGraphicFramePr>
          <p:nvPr userDrawn="1">
            <p:custDataLst>
              <p:tags r:id="rId2"/>
            </p:custDataLst>
            <p:extLst>
              <p:ext uri="{D42A27DB-BD31-4B8C-83A1-F6EECF244321}">
                <p14:modId xmlns:p14="http://schemas.microsoft.com/office/powerpoint/2010/main" val="41181578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95"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E953449C-E149-4EF0-B326-1E323839409F}"/>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16EE050D-7A0A-431A-88E6-939CEA8CC679}"/>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53187839-6A0E-478D-AD4E-C33A6FBB26E0}"/>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FD01F331-6628-4622-93F7-3E4AA54CCFD4}"/>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44D465C1-0C79-4371-BF00-48448C1D6535}"/>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E5E02272-95BB-4E11-A481-CC634B07BBA1}"/>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4501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5F391FA1-19F1-4B35-BF2A-60E248026D77}"/>
              </a:ext>
            </a:extLst>
          </p:cNvPr>
          <p:cNvGraphicFramePr>
            <a:graphicFrameLocks noChangeAspect="1"/>
          </p:cNvGraphicFramePr>
          <p:nvPr userDrawn="1">
            <p:custDataLst>
              <p:tags r:id="rId2"/>
            </p:custDataLst>
            <p:extLst>
              <p:ext uri="{D42A27DB-BD31-4B8C-83A1-F6EECF244321}">
                <p14:modId xmlns:p14="http://schemas.microsoft.com/office/powerpoint/2010/main" val="10831471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119"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0817A46E-9E7C-45D2-A02A-42E24EFE3BE2}"/>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60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0A360571-E7EE-443F-9AEA-2262D525761F}"/>
              </a:ext>
            </a:extLst>
          </p:cNvPr>
          <p:cNvSpPr>
            <a:spLocks noGrp="1"/>
          </p:cNvSpPr>
          <p:nvPr>
            <p:ph type="title"/>
          </p:nvPr>
        </p:nvSpPr>
        <p:spPr>
          <a:xfrm>
            <a:off x="623888" y="1709739"/>
            <a:ext cx="7886700" cy="2852737"/>
          </a:xfrm>
        </p:spPr>
        <p:txBody>
          <a:bodyPr anchor="b"/>
          <a:lstStyle>
            <a:lvl1pPr>
              <a:defRPr sz="6000"/>
            </a:lvl1p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9EFE6733-B45E-48FC-8971-EA23850B24AB}"/>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4169598B-2FB9-4088-882D-958203AFF176}"/>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C96A5D89-7120-41A1-9E1F-9B3A3EDA6512}"/>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645B906C-DD8F-4169-B7BB-241365C971CA}"/>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32317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aphicFrame>
        <p:nvGraphicFramePr>
          <p:cNvPr id="9" name="Objeto 8" hidden="1">
            <a:extLst>
              <a:ext uri="{FF2B5EF4-FFF2-40B4-BE49-F238E27FC236}">
                <a16:creationId xmlns:a16="http://schemas.microsoft.com/office/drawing/2014/main" id="{C6BB1772-7C91-4851-8999-E6A3AD2006B5}"/>
              </a:ext>
            </a:extLst>
          </p:cNvPr>
          <p:cNvGraphicFramePr>
            <a:graphicFrameLocks noChangeAspect="1"/>
          </p:cNvGraphicFramePr>
          <p:nvPr userDrawn="1">
            <p:custDataLst>
              <p:tags r:id="rId2"/>
            </p:custDataLst>
            <p:extLst>
              <p:ext uri="{D42A27DB-BD31-4B8C-83A1-F6EECF244321}">
                <p14:modId xmlns:p14="http://schemas.microsoft.com/office/powerpoint/2010/main" val="17949366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143"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ángulo 7" hidden="1">
            <a:extLst>
              <a:ext uri="{FF2B5EF4-FFF2-40B4-BE49-F238E27FC236}">
                <a16:creationId xmlns:a16="http://schemas.microsoft.com/office/drawing/2014/main" id="{8D7CD7DC-E289-4A47-A3E8-FCF0BE5E093C}"/>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910F32B4-A19E-4DF9-8B5D-B82D4810441D}"/>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B8E669E2-404A-4FB0-AA9C-982C001170D4}"/>
              </a:ext>
            </a:extLst>
          </p:cNvPr>
          <p:cNvSpPr>
            <a:spLocks noGrp="1"/>
          </p:cNvSpPr>
          <p:nvPr>
            <p:ph sz="half" idx="1"/>
          </p:nvPr>
        </p:nvSpPr>
        <p:spPr>
          <a:xfrm>
            <a:off x="628650" y="1825625"/>
            <a:ext cx="3886200" cy="435133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id="{172AB631-ACA0-4892-914C-677FC9436080}"/>
              </a:ext>
            </a:extLst>
          </p:cNvPr>
          <p:cNvSpPr>
            <a:spLocks noGrp="1"/>
          </p:cNvSpPr>
          <p:nvPr>
            <p:ph sz="half" idx="2"/>
          </p:nvPr>
        </p:nvSpPr>
        <p:spPr>
          <a:xfrm>
            <a:off x="4629150" y="1825625"/>
            <a:ext cx="3886200" cy="435133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fecha 4">
            <a:extLst>
              <a:ext uri="{FF2B5EF4-FFF2-40B4-BE49-F238E27FC236}">
                <a16:creationId xmlns:a16="http://schemas.microsoft.com/office/drawing/2014/main" id="{49EEA1AB-D380-43CC-B226-F7AEFE542DCF}"/>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6" name="Marcador de pie de página 5">
            <a:extLst>
              <a:ext uri="{FF2B5EF4-FFF2-40B4-BE49-F238E27FC236}">
                <a16:creationId xmlns:a16="http://schemas.microsoft.com/office/drawing/2014/main" id="{B61B3F6C-58C8-4FB5-873C-EC5B1E6A65F7}"/>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6BEBCA35-D13F-4B6B-8082-43C9150C5DDB}"/>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348104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aphicFrame>
        <p:nvGraphicFramePr>
          <p:cNvPr id="11" name="Objeto 10" hidden="1">
            <a:extLst>
              <a:ext uri="{FF2B5EF4-FFF2-40B4-BE49-F238E27FC236}">
                <a16:creationId xmlns:a16="http://schemas.microsoft.com/office/drawing/2014/main" id="{A541559A-7C23-439D-ADA9-5462E8EF725E}"/>
              </a:ext>
            </a:extLst>
          </p:cNvPr>
          <p:cNvGraphicFramePr>
            <a:graphicFrameLocks noChangeAspect="1"/>
          </p:cNvGraphicFramePr>
          <p:nvPr userDrawn="1">
            <p:custDataLst>
              <p:tags r:id="rId2"/>
            </p:custDataLst>
            <p:extLst>
              <p:ext uri="{D42A27DB-BD31-4B8C-83A1-F6EECF244321}">
                <p14:modId xmlns:p14="http://schemas.microsoft.com/office/powerpoint/2010/main" val="26267578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167"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ángulo 9" hidden="1">
            <a:extLst>
              <a:ext uri="{FF2B5EF4-FFF2-40B4-BE49-F238E27FC236}">
                <a16:creationId xmlns:a16="http://schemas.microsoft.com/office/drawing/2014/main" id="{C444E996-6C42-445C-835B-9016E63D3FD5}"/>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19111D4E-20DA-4CF2-882E-2A3182651BCB}"/>
              </a:ext>
            </a:extLst>
          </p:cNvPr>
          <p:cNvSpPr>
            <a:spLocks noGrp="1"/>
          </p:cNvSpPr>
          <p:nvPr>
            <p:ph type="title"/>
          </p:nvPr>
        </p:nvSpPr>
        <p:spPr>
          <a:xfrm>
            <a:off x="629841" y="365126"/>
            <a:ext cx="7886700" cy="1325563"/>
          </a:xfrm>
        </p:spPr>
        <p:txBody>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02AF3111-8DA4-4685-98F4-7EF2F354B844}"/>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FAF57CE9-6125-4B6F-9AFE-1485675A98E3}"/>
              </a:ext>
            </a:extLst>
          </p:cNvPr>
          <p:cNvSpPr>
            <a:spLocks noGrp="1"/>
          </p:cNvSpPr>
          <p:nvPr>
            <p:ph sz="half" idx="2"/>
          </p:nvPr>
        </p:nvSpPr>
        <p:spPr>
          <a:xfrm>
            <a:off x="629842" y="2505075"/>
            <a:ext cx="3868340" cy="368458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texto 4">
            <a:extLst>
              <a:ext uri="{FF2B5EF4-FFF2-40B4-BE49-F238E27FC236}">
                <a16:creationId xmlns:a16="http://schemas.microsoft.com/office/drawing/2014/main" id="{892A4B62-327D-44DA-926A-FEA39554EFEC}"/>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CF083FDE-4DEC-469F-89EE-DCBA94A33798}"/>
              </a:ext>
            </a:extLst>
          </p:cNvPr>
          <p:cNvSpPr>
            <a:spLocks noGrp="1"/>
          </p:cNvSpPr>
          <p:nvPr>
            <p:ph sz="quarter" idx="4"/>
          </p:nvPr>
        </p:nvSpPr>
        <p:spPr>
          <a:xfrm>
            <a:off x="4629150" y="2505075"/>
            <a:ext cx="3887391" cy="368458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7" name="Marcador de fecha 6">
            <a:extLst>
              <a:ext uri="{FF2B5EF4-FFF2-40B4-BE49-F238E27FC236}">
                <a16:creationId xmlns:a16="http://schemas.microsoft.com/office/drawing/2014/main" id="{FD9DEA34-9FF6-4909-AADD-5B498BAE59D6}"/>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8" name="Marcador de pie de página 7">
            <a:extLst>
              <a:ext uri="{FF2B5EF4-FFF2-40B4-BE49-F238E27FC236}">
                <a16:creationId xmlns:a16="http://schemas.microsoft.com/office/drawing/2014/main" id="{269F1E2E-FCF8-464C-A950-C70E69928ACD}"/>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A38A6527-5259-420B-8794-A7EC977977F5}"/>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340887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aphicFrame>
        <p:nvGraphicFramePr>
          <p:cNvPr id="7" name="Objeto 6" hidden="1">
            <a:extLst>
              <a:ext uri="{FF2B5EF4-FFF2-40B4-BE49-F238E27FC236}">
                <a16:creationId xmlns:a16="http://schemas.microsoft.com/office/drawing/2014/main" id="{E9E25C78-B18C-40AB-96D6-A665C21D2AA0}"/>
              </a:ext>
            </a:extLst>
          </p:cNvPr>
          <p:cNvGraphicFramePr>
            <a:graphicFrameLocks noChangeAspect="1"/>
          </p:cNvGraphicFramePr>
          <p:nvPr userDrawn="1">
            <p:custDataLst>
              <p:tags r:id="rId2"/>
            </p:custDataLst>
            <p:extLst>
              <p:ext uri="{D42A27DB-BD31-4B8C-83A1-F6EECF244321}">
                <p14:modId xmlns:p14="http://schemas.microsoft.com/office/powerpoint/2010/main" val="4471874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191"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ángulo 5" hidden="1">
            <a:extLst>
              <a:ext uri="{FF2B5EF4-FFF2-40B4-BE49-F238E27FC236}">
                <a16:creationId xmlns:a16="http://schemas.microsoft.com/office/drawing/2014/main" id="{E0D7C632-1A3B-4E2A-BAEC-D743375BE887}"/>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56C066CC-AE41-430B-B682-0E90D430B0A3}"/>
              </a:ext>
            </a:extLst>
          </p:cNvPr>
          <p:cNvSpPr>
            <a:spLocks noGrp="1"/>
          </p:cNvSpPr>
          <p:nvPr>
            <p:ph type="title"/>
          </p:nvPr>
        </p:nvSpPr>
        <p:spPr/>
        <p:txBody>
          <a:bodyPr/>
          <a:lstStyle/>
          <a:p>
            <a:r>
              <a:rPr lang="es-ES" dirty="0"/>
              <a:t>Haga clic para modificar el estilo de título del patrón</a:t>
            </a:r>
          </a:p>
        </p:txBody>
      </p:sp>
      <p:sp>
        <p:nvSpPr>
          <p:cNvPr id="3" name="Marcador de fecha 2">
            <a:extLst>
              <a:ext uri="{FF2B5EF4-FFF2-40B4-BE49-F238E27FC236}">
                <a16:creationId xmlns:a16="http://schemas.microsoft.com/office/drawing/2014/main" id="{12541061-03B3-4993-B338-F3C8276B7EBE}"/>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4" name="Marcador de pie de página 3">
            <a:extLst>
              <a:ext uri="{FF2B5EF4-FFF2-40B4-BE49-F238E27FC236}">
                <a16:creationId xmlns:a16="http://schemas.microsoft.com/office/drawing/2014/main" id="{820CD380-1445-4DC5-A142-A751294FADB8}"/>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4525ED3C-2AEB-4454-9C6B-761FB7318557}"/>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235645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aphicFrame>
        <p:nvGraphicFramePr>
          <p:cNvPr id="5" name="Objeto 4" hidden="1">
            <a:extLst>
              <a:ext uri="{FF2B5EF4-FFF2-40B4-BE49-F238E27FC236}">
                <a16:creationId xmlns:a16="http://schemas.microsoft.com/office/drawing/2014/main" id="{45D0B177-6A8E-496C-BB3C-316CA3ABC4B1}"/>
              </a:ext>
            </a:extLst>
          </p:cNvPr>
          <p:cNvGraphicFramePr>
            <a:graphicFrameLocks noChangeAspect="1"/>
          </p:cNvGraphicFramePr>
          <p:nvPr userDrawn="1">
            <p:custDataLst>
              <p:tags r:id="rId2"/>
            </p:custDataLst>
            <p:extLst>
              <p:ext uri="{D42A27DB-BD31-4B8C-83A1-F6EECF244321}">
                <p14:modId xmlns:p14="http://schemas.microsoft.com/office/powerpoint/2010/main" val="18262028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6215" name="Diapositiva de think-cell" r:id="rId4" imgW="395" imgH="394" progId="TCLayout.ActiveDocument.1">
                  <p:embed/>
                </p:oleObj>
              </mc:Choice>
              <mc:Fallback>
                <p:oleObj name="Diapositiva de think-cell"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Marcador de fecha 1">
            <a:extLst>
              <a:ext uri="{FF2B5EF4-FFF2-40B4-BE49-F238E27FC236}">
                <a16:creationId xmlns:a16="http://schemas.microsoft.com/office/drawing/2014/main" id="{C5D3F4EB-ACFE-4237-BF6C-D68FC6ADA9C0}"/>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3" name="Marcador de pie de página 2">
            <a:extLst>
              <a:ext uri="{FF2B5EF4-FFF2-40B4-BE49-F238E27FC236}">
                <a16:creationId xmlns:a16="http://schemas.microsoft.com/office/drawing/2014/main" id="{1892FAED-D9E8-4FCF-9A6D-653B76109AD5}"/>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5634B0E5-1F16-49ED-9EAE-ECB8DA108424}"/>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249564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aphicFrame>
        <p:nvGraphicFramePr>
          <p:cNvPr id="9" name="Objeto 8" hidden="1">
            <a:extLst>
              <a:ext uri="{FF2B5EF4-FFF2-40B4-BE49-F238E27FC236}">
                <a16:creationId xmlns:a16="http://schemas.microsoft.com/office/drawing/2014/main" id="{434177F3-036D-4A15-AB13-01ADAAB7437A}"/>
              </a:ext>
            </a:extLst>
          </p:cNvPr>
          <p:cNvGraphicFramePr>
            <a:graphicFrameLocks noChangeAspect="1"/>
          </p:cNvGraphicFramePr>
          <p:nvPr userDrawn="1">
            <p:custDataLst>
              <p:tags r:id="rId2"/>
            </p:custDataLst>
            <p:extLst>
              <p:ext uri="{D42A27DB-BD31-4B8C-83A1-F6EECF244321}">
                <p14:modId xmlns:p14="http://schemas.microsoft.com/office/powerpoint/2010/main" val="34472218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7239"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ángulo 7" hidden="1">
            <a:extLst>
              <a:ext uri="{FF2B5EF4-FFF2-40B4-BE49-F238E27FC236}">
                <a16:creationId xmlns:a16="http://schemas.microsoft.com/office/drawing/2014/main" id="{B0F92C73-965E-44E1-A693-2872E979CEDB}"/>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32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DFE4FF8A-5881-4443-8DF0-475B88E99C25}"/>
              </a:ext>
            </a:extLst>
          </p:cNvPr>
          <p:cNvSpPr>
            <a:spLocks noGrp="1"/>
          </p:cNvSpPr>
          <p:nvPr>
            <p:ph type="title"/>
          </p:nvPr>
        </p:nvSpPr>
        <p:spPr>
          <a:xfrm>
            <a:off x="629841" y="457200"/>
            <a:ext cx="2949178" cy="1600200"/>
          </a:xfrm>
        </p:spPr>
        <p:txBody>
          <a:bodyPr anchor="b"/>
          <a:lstStyle>
            <a:lvl1pPr>
              <a:defRPr sz="3200"/>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3B152C00-3986-4CFB-A458-FCB57DC755FC}"/>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texto 3">
            <a:extLst>
              <a:ext uri="{FF2B5EF4-FFF2-40B4-BE49-F238E27FC236}">
                <a16:creationId xmlns:a16="http://schemas.microsoft.com/office/drawing/2014/main" id="{9916DC60-BE6B-4F30-9D7F-A782FF5165B9}"/>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C41D5AE2-E45C-42FA-A714-121917FCD173}"/>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6" name="Marcador de pie de página 5">
            <a:extLst>
              <a:ext uri="{FF2B5EF4-FFF2-40B4-BE49-F238E27FC236}">
                <a16:creationId xmlns:a16="http://schemas.microsoft.com/office/drawing/2014/main" id="{E1D304EA-2005-40D0-8CAB-585E74576268}"/>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21F62413-818D-46C4-A4C6-6D8FA05A38F0}"/>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69824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aphicFrame>
        <p:nvGraphicFramePr>
          <p:cNvPr id="9" name="Objeto 8" hidden="1">
            <a:extLst>
              <a:ext uri="{FF2B5EF4-FFF2-40B4-BE49-F238E27FC236}">
                <a16:creationId xmlns:a16="http://schemas.microsoft.com/office/drawing/2014/main" id="{D1F7BDEB-670F-4DAC-8B45-540AA4AFA2E6}"/>
              </a:ext>
            </a:extLst>
          </p:cNvPr>
          <p:cNvGraphicFramePr>
            <a:graphicFrameLocks noChangeAspect="1"/>
          </p:cNvGraphicFramePr>
          <p:nvPr userDrawn="1">
            <p:custDataLst>
              <p:tags r:id="rId2"/>
            </p:custDataLst>
            <p:extLst>
              <p:ext uri="{D42A27DB-BD31-4B8C-83A1-F6EECF244321}">
                <p14:modId xmlns:p14="http://schemas.microsoft.com/office/powerpoint/2010/main" val="6879938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8263" name="Diapositiva de think-cell" r:id="rId5" imgW="395" imgH="394" progId="TCLayout.ActiveDocument.1">
                  <p:embed/>
                </p:oleObj>
              </mc:Choice>
              <mc:Fallback>
                <p:oleObj name="Diapositiva de think-cell"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ángulo 7" hidden="1">
            <a:extLst>
              <a:ext uri="{FF2B5EF4-FFF2-40B4-BE49-F238E27FC236}">
                <a16:creationId xmlns:a16="http://schemas.microsoft.com/office/drawing/2014/main" id="{B086BADD-068B-4FCD-9F87-6762E2A6EEAF}"/>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3200" b="0" i="0" baseline="0" dirty="0">
              <a:latin typeface="Calibri Light" panose="020F0302020204030204" pitchFamily="34" charset="0"/>
              <a:ea typeface="+mj-ea"/>
              <a:cs typeface="+mj-cs"/>
              <a:sym typeface="Calibri Light" panose="020F0302020204030204" pitchFamily="34" charset="0"/>
            </a:endParaRPr>
          </a:p>
        </p:txBody>
      </p:sp>
      <p:sp>
        <p:nvSpPr>
          <p:cNvPr id="2" name="Título 1">
            <a:extLst>
              <a:ext uri="{FF2B5EF4-FFF2-40B4-BE49-F238E27FC236}">
                <a16:creationId xmlns:a16="http://schemas.microsoft.com/office/drawing/2014/main" id="{D96B9C93-7DEE-4777-BAA2-D5489ECD4C06}"/>
              </a:ext>
            </a:extLst>
          </p:cNvPr>
          <p:cNvSpPr>
            <a:spLocks noGrp="1"/>
          </p:cNvSpPr>
          <p:nvPr>
            <p:ph type="title"/>
          </p:nvPr>
        </p:nvSpPr>
        <p:spPr>
          <a:xfrm>
            <a:off x="629841" y="457200"/>
            <a:ext cx="2949178" cy="1600200"/>
          </a:xfrm>
        </p:spPr>
        <p:txBody>
          <a:bodyPr anchor="b"/>
          <a:lstStyle>
            <a:lvl1pPr>
              <a:defRPr sz="3200"/>
            </a:lvl1pPr>
          </a:lstStyle>
          <a:p>
            <a:r>
              <a:rPr lang="es-ES" dirty="0"/>
              <a:t>Haga clic para modificar el estilo de título del patrón</a:t>
            </a:r>
          </a:p>
        </p:txBody>
      </p:sp>
      <p:sp>
        <p:nvSpPr>
          <p:cNvPr id="3" name="Marcador de posición de imagen 2">
            <a:extLst>
              <a:ext uri="{FF2B5EF4-FFF2-40B4-BE49-F238E27FC236}">
                <a16:creationId xmlns:a16="http://schemas.microsoft.com/office/drawing/2014/main" id="{489B1036-7926-43D5-849F-6D626859EEF7}"/>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89583C0-9D9A-4B9D-BD07-2918F3A2A368}"/>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4355B090-6AE8-4E43-9B80-1E0AEEC884C1}"/>
              </a:ext>
            </a:extLst>
          </p:cNvPr>
          <p:cNvSpPr>
            <a:spLocks noGrp="1"/>
          </p:cNvSpPr>
          <p:nvPr>
            <p:ph type="dt" sz="half" idx="10"/>
          </p:nvPr>
        </p:nvSpPr>
        <p:spPr/>
        <p:txBody>
          <a:bodyPr/>
          <a:lstStyle/>
          <a:p>
            <a:fld id="{97A346F2-95B4-4E60-902D-4E364CFD3474}" type="datetimeFigureOut">
              <a:rPr lang="es-ES" smtClean="0"/>
              <a:t>30/09/2020</a:t>
            </a:fld>
            <a:endParaRPr lang="es-ES" dirty="0"/>
          </a:p>
        </p:txBody>
      </p:sp>
      <p:sp>
        <p:nvSpPr>
          <p:cNvPr id="6" name="Marcador de pie de página 5">
            <a:extLst>
              <a:ext uri="{FF2B5EF4-FFF2-40B4-BE49-F238E27FC236}">
                <a16:creationId xmlns:a16="http://schemas.microsoft.com/office/drawing/2014/main" id="{8FF98B6D-EAF1-4507-B487-24DF80ECCC0A}"/>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621B4B5-217A-4E36-8FDA-6CF755C67EA7}"/>
              </a:ext>
            </a:extLst>
          </p:cNvPr>
          <p:cNvSpPr>
            <a:spLocks noGrp="1"/>
          </p:cNvSpPr>
          <p:nvPr>
            <p:ph type="sldNum" sz="quarter" idx="12"/>
          </p:nvPr>
        </p:nvSpPr>
        <p:spPr/>
        <p:txBody>
          <a:bodyPr/>
          <a:lstStyle/>
          <a:p>
            <a:fld id="{85EE8F2B-C570-4DF0-9C8F-70CCB7624E93}" type="slidenum">
              <a:rPr lang="es-ES" smtClean="0"/>
              <a:t>‹Nº›</a:t>
            </a:fld>
            <a:endParaRPr lang="es-ES" dirty="0"/>
          </a:p>
        </p:txBody>
      </p:sp>
    </p:spTree>
    <p:extLst>
      <p:ext uri="{BB962C8B-B14F-4D97-AF65-F5344CB8AC3E}">
        <p14:creationId xmlns:p14="http://schemas.microsoft.com/office/powerpoint/2010/main" val="415101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to 7" hidden="1">
            <a:extLst>
              <a:ext uri="{FF2B5EF4-FFF2-40B4-BE49-F238E27FC236}">
                <a16:creationId xmlns:a16="http://schemas.microsoft.com/office/drawing/2014/main" id="{9EE47D7C-E10C-446F-9F53-6FF9C4287002}"/>
              </a:ext>
            </a:extLst>
          </p:cNvPr>
          <p:cNvGraphicFramePr>
            <a:graphicFrameLocks noChangeAspect="1"/>
          </p:cNvGraphicFramePr>
          <p:nvPr userDrawn="1">
            <p:custDataLst>
              <p:tags r:id="rId15"/>
            </p:custDataLst>
            <p:extLst>
              <p:ext uri="{D42A27DB-BD31-4B8C-83A1-F6EECF244321}">
                <p14:modId xmlns:p14="http://schemas.microsoft.com/office/powerpoint/2010/main" val="38801310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5" name="Diapositiva de think-cell" r:id="rId17" imgW="395" imgH="394" progId="TCLayout.ActiveDocument.1">
                  <p:embed/>
                </p:oleObj>
              </mc:Choice>
              <mc:Fallback>
                <p:oleObj name="Diapositiva de think-cell" r:id="rId17" imgW="395" imgH="394"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7" name="Rectángulo 6" hidden="1">
            <a:extLst>
              <a:ext uri="{FF2B5EF4-FFF2-40B4-BE49-F238E27FC236}">
                <a16:creationId xmlns:a16="http://schemas.microsoft.com/office/drawing/2014/main" id="{FFF856DD-C64A-4536-861E-88A727442402}"/>
              </a:ext>
            </a:extLst>
          </p:cNvPr>
          <p:cNvSpPr/>
          <p:nvPr userDrawn="1">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s-ES" sz="4400" b="0" i="0" baseline="0" dirty="0">
              <a:latin typeface="Calibri Light" panose="020F0302020204030204" pitchFamily="34" charset="0"/>
              <a:ea typeface="+mj-ea"/>
              <a:cs typeface="+mj-cs"/>
              <a:sym typeface="Calibri Light" panose="020F0302020204030204" pitchFamily="34" charset="0"/>
            </a:endParaRPr>
          </a:p>
        </p:txBody>
      </p:sp>
      <p:sp>
        <p:nvSpPr>
          <p:cNvPr id="2" name="Marcador de título 1">
            <a:extLst>
              <a:ext uri="{FF2B5EF4-FFF2-40B4-BE49-F238E27FC236}">
                <a16:creationId xmlns:a16="http://schemas.microsoft.com/office/drawing/2014/main" id="{42DB4526-59DF-44CA-9C4A-3FAD9BDA52F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3E2A1918-27F3-4326-8B12-E85634605BC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4F4BB8EC-3AF2-4913-B3BF-271F1455E4E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346F2-95B4-4E60-902D-4E364CFD3474}" type="datetimeFigureOut">
              <a:rPr lang="es-ES" smtClean="0"/>
              <a:t>30/09/2020</a:t>
            </a:fld>
            <a:endParaRPr lang="es-ES" dirty="0"/>
          </a:p>
        </p:txBody>
      </p:sp>
      <p:sp>
        <p:nvSpPr>
          <p:cNvPr id="5" name="Marcador de pie de página 4">
            <a:extLst>
              <a:ext uri="{FF2B5EF4-FFF2-40B4-BE49-F238E27FC236}">
                <a16:creationId xmlns:a16="http://schemas.microsoft.com/office/drawing/2014/main" id="{D7EDAA46-9692-4305-811A-681DC8997D9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0B5A98A3-6352-4BF6-A91B-937B4456E1C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E8F2B-C570-4DF0-9C8F-70CCB7624E93}" type="slidenum">
              <a:rPr lang="es-ES" smtClean="0"/>
              <a:t>‹Nº›</a:t>
            </a:fld>
            <a:endParaRPr lang="es-ES" dirty="0"/>
          </a:p>
        </p:txBody>
      </p:sp>
    </p:spTree>
    <p:extLst>
      <p:ext uri="{BB962C8B-B14F-4D97-AF65-F5344CB8AC3E}">
        <p14:creationId xmlns:p14="http://schemas.microsoft.com/office/powerpoint/2010/main" val="3650761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116.xml"/><Relationship Id="rId18" Type="http://schemas.openxmlformats.org/officeDocument/2006/relationships/tags" Target="../tags/tag121.xml"/><Relationship Id="rId26" Type="http://schemas.openxmlformats.org/officeDocument/2006/relationships/tags" Target="../tags/tag129.xml"/><Relationship Id="rId39" Type="http://schemas.openxmlformats.org/officeDocument/2006/relationships/tags" Target="../tags/tag142.xml"/><Relationship Id="rId21" Type="http://schemas.openxmlformats.org/officeDocument/2006/relationships/tags" Target="../tags/tag124.xml"/><Relationship Id="rId34" Type="http://schemas.openxmlformats.org/officeDocument/2006/relationships/tags" Target="../tags/tag137.xml"/><Relationship Id="rId42" Type="http://schemas.openxmlformats.org/officeDocument/2006/relationships/oleObject" Target="../embeddings/oleObject21.bin"/><Relationship Id="rId47" Type="http://schemas.openxmlformats.org/officeDocument/2006/relationships/chart" Target="../charts/chart8.xml"/><Relationship Id="rId50" Type="http://schemas.openxmlformats.org/officeDocument/2006/relationships/chart" Target="../charts/chart11.xml"/><Relationship Id="rId55" Type="http://schemas.openxmlformats.org/officeDocument/2006/relationships/image" Target="../media/image9.gif"/><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5" Type="http://schemas.openxmlformats.org/officeDocument/2006/relationships/tags" Target="../tags/tag128.xml"/><Relationship Id="rId33" Type="http://schemas.openxmlformats.org/officeDocument/2006/relationships/tags" Target="../tags/tag136.xml"/><Relationship Id="rId38" Type="http://schemas.openxmlformats.org/officeDocument/2006/relationships/tags" Target="../tags/tag141.xml"/><Relationship Id="rId46" Type="http://schemas.openxmlformats.org/officeDocument/2006/relationships/chart" Target="../charts/chart7.xml"/><Relationship Id="rId2" Type="http://schemas.openxmlformats.org/officeDocument/2006/relationships/tags" Target="../tags/tag105.xml"/><Relationship Id="rId16" Type="http://schemas.openxmlformats.org/officeDocument/2006/relationships/tags" Target="../tags/tag119.xml"/><Relationship Id="rId20" Type="http://schemas.openxmlformats.org/officeDocument/2006/relationships/tags" Target="../tags/tag123.xml"/><Relationship Id="rId29" Type="http://schemas.openxmlformats.org/officeDocument/2006/relationships/tags" Target="../tags/tag132.xml"/><Relationship Id="rId41" Type="http://schemas.openxmlformats.org/officeDocument/2006/relationships/notesSlide" Target="../notesSlides/notesSlide9.xml"/><Relationship Id="rId54" Type="http://schemas.openxmlformats.org/officeDocument/2006/relationships/image" Target="../media/image8.png"/><Relationship Id="rId1" Type="http://schemas.openxmlformats.org/officeDocument/2006/relationships/vmlDrawing" Target="../drawings/vmlDrawing21.vml"/><Relationship Id="rId6" Type="http://schemas.openxmlformats.org/officeDocument/2006/relationships/tags" Target="../tags/tag109.xml"/><Relationship Id="rId11" Type="http://schemas.openxmlformats.org/officeDocument/2006/relationships/tags" Target="../tags/tag114.xml"/><Relationship Id="rId24" Type="http://schemas.openxmlformats.org/officeDocument/2006/relationships/tags" Target="../tags/tag127.xml"/><Relationship Id="rId32" Type="http://schemas.openxmlformats.org/officeDocument/2006/relationships/tags" Target="../tags/tag135.xml"/><Relationship Id="rId37" Type="http://schemas.openxmlformats.org/officeDocument/2006/relationships/tags" Target="../tags/tag140.xml"/><Relationship Id="rId40" Type="http://schemas.openxmlformats.org/officeDocument/2006/relationships/slideLayout" Target="../slideLayouts/slideLayout2.xml"/><Relationship Id="rId45" Type="http://schemas.openxmlformats.org/officeDocument/2006/relationships/chart" Target="../charts/chart6.xml"/><Relationship Id="rId53" Type="http://schemas.openxmlformats.org/officeDocument/2006/relationships/image" Target="../media/image7.png"/><Relationship Id="rId5" Type="http://schemas.openxmlformats.org/officeDocument/2006/relationships/tags" Target="../tags/tag108.xml"/><Relationship Id="rId15" Type="http://schemas.openxmlformats.org/officeDocument/2006/relationships/tags" Target="../tags/tag118.xml"/><Relationship Id="rId23" Type="http://schemas.openxmlformats.org/officeDocument/2006/relationships/tags" Target="../tags/tag126.xml"/><Relationship Id="rId28" Type="http://schemas.openxmlformats.org/officeDocument/2006/relationships/tags" Target="../tags/tag131.xml"/><Relationship Id="rId36" Type="http://schemas.openxmlformats.org/officeDocument/2006/relationships/tags" Target="../tags/tag139.xml"/><Relationship Id="rId49" Type="http://schemas.openxmlformats.org/officeDocument/2006/relationships/chart" Target="../charts/chart10.xml"/><Relationship Id="rId10" Type="http://schemas.openxmlformats.org/officeDocument/2006/relationships/tags" Target="../tags/tag113.xml"/><Relationship Id="rId19" Type="http://schemas.openxmlformats.org/officeDocument/2006/relationships/tags" Target="../tags/tag122.xml"/><Relationship Id="rId31" Type="http://schemas.openxmlformats.org/officeDocument/2006/relationships/tags" Target="../tags/tag134.xml"/><Relationship Id="rId44" Type="http://schemas.openxmlformats.org/officeDocument/2006/relationships/image" Target="../media/image4.gif"/><Relationship Id="rId52" Type="http://schemas.openxmlformats.org/officeDocument/2006/relationships/image" Target="../media/image6.png"/><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 Id="rId22" Type="http://schemas.openxmlformats.org/officeDocument/2006/relationships/tags" Target="../tags/tag125.xml"/><Relationship Id="rId27" Type="http://schemas.openxmlformats.org/officeDocument/2006/relationships/tags" Target="../tags/tag130.xml"/><Relationship Id="rId30" Type="http://schemas.openxmlformats.org/officeDocument/2006/relationships/tags" Target="../tags/tag133.xml"/><Relationship Id="rId35" Type="http://schemas.openxmlformats.org/officeDocument/2006/relationships/tags" Target="../tags/tag138.xml"/><Relationship Id="rId43" Type="http://schemas.openxmlformats.org/officeDocument/2006/relationships/image" Target="../media/image1.emf"/><Relationship Id="rId48" Type="http://schemas.openxmlformats.org/officeDocument/2006/relationships/chart" Target="../charts/chart9.xml"/><Relationship Id="rId8" Type="http://schemas.openxmlformats.org/officeDocument/2006/relationships/tags" Target="../tags/tag111.xml"/><Relationship Id="rId51" Type="http://schemas.openxmlformats.org/officeDocument/2006/relationships/image" Target="../media/image5.png"/><Relationship Id="rId3" Type="http://schemas.openxmlformats.org/officeDocument/2006/relationships/tags" Target="../tags/tag106.xml"/></Relationships>
</file>

<file path=ppt/slides/_rels/slide11.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tags" Target="../tags/tag144.xml"/><Relationship Id="rId7" Type="http://schemas.openxmlformats.org/officeDocument/2006/relationships/image" Target="../media/image1.emf"/><Relationship Id="rId2" Type="http://schemas.openxmlformats.org/officeDocument/2006/relationships/tags" Target="../tags/tag143.xml"/><Relationship Id="rId1" Type="http://schemas.openxmlformats.org/officeDocument/2006/relationships/vmlDrawing" Target="../drawings/vmlDrawing22.vml"/><Relationship Id="rId6" Type="http://schemas.openxmlformats.org/officeDocument/2006/relationships/oleObject" Target="../embeddings/oleObject22.bin"/><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146.xml"/><Relationship Id="rId7" Type="http://schemas.openxmlformats.org/officeDocument/2006/relationships/image" Target="../media/image1.emf"/><Relationship Id="rId2" Type="http://schemas.openxmlformats.org/officeDocument/2006/relationships/tags" Target="../tags/tag145.xml"/><Relationship Id="rId1" Type="http://schemas.openxmlformats.org/officeDocument/2006/relationships/vmlDrawing" Target="../drawings/vmlDrawing23.vml"/><Relationship Id="rId6" Type="http://schemas.openxmlformats.org/officeDocument/2006/relationships/oleObject" Target="../embeddings/oleObject23.bin"/><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148.xml"/><Relationship Id="rId7" Type="http://schemas.openxmlformats.org/officeDocument/2006/relationships/image" Target="../media/image1.emf"/><Relationship Id="rId2" Type="http://schemas.openxmlformats.org/officeDocument/2006/relationships/tags" Target="../tags/tag147.xml"/><Relationship Id="rId1" Type="http://schemas.openxmlformats.org/officeDocument/2006/relationships/vmlDrawing" Target="../drawings/vmlDrawing24.vml"/><Relationship Id="rId6" Type="http://schemas.openxmlformats.org/officeDocument/2006/relationships/oleObject" Target="../embeddings/oleObject24.bin"/><Relationship Id="rId5" Type="http://schemas.openxmlformats.org/officeDocument/2006/relationships/notesSlide" Target="../notesSlides/notesSlide13.xml"/><Relationship Id="rId4" Type="http://schemas.openxmlformats.org/officeDocument/2006/relationships/slideLayout" Target="../slideLayouts/slideLayout2.xml"/><Relationship Id="rId9" Type="http://schemas.openxmlformats.org/officeDocument/2006/relationships/image" Target="../media/image11.sv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150.xml"/><Relationship Id="rId7" Type="http://schemas.openxmlformats.org/officeDocument/2006/relationships/image" Target="../media/image1.emf"/><Relationship Id="rId2" Type="http://schemas.openxmlformats.org/officeDocument/2006/relationships/tags" Target="../tags/tag149.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notesSlide" Target="../notesSlides/notesSlide14.xml"/><Relationship Id="rId4" Type="http://schemas.openxmlformats.org/officeDocument/2006/relationships/slideLayout" Target="../slideLayouts/slideLayout2.xml"/><Relationship Id="rId9" Type="http://schemas.openxmlformats.org/officeDocument/2006/relationships/image" Target="../media/image13.svg"/></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152.xml"/><Relationship Id="rId7" Type="http://schemas.openxmlformats.org/officeDocument/2006/relationships/image" Target="../media/image1.emf"/><Relationship Id="rId2" Type="http://schemas.openxmlformats.org/officeDocument/2006/relationships/tags" Target="../tags/tag151.xml"/><Relationship Id="rId1" Type="http://schemas.openxmlformats.org/officeDocument/2006/relationships/vmlDrawing" Target="../drawings/vmlDrawing26.vml"/><Relationship Id="rId6" Type="http://schemas.openxmlformats.org/officeDocument/2006/relationships/oleObject" Target="../embeddings/oleObject26.bin"/><Relationship Id="rId5" Type="http://schemas.openxmlformats.org/officeDocument/2006/relationships/notesSlide" Target="../notesSlides/notesSlide15.xml"/><Relationship Id="rId4" Type="http://schemas.openxmlformats.org/officeDocument/2006/relationships/slideLayout" Target="../slideLayouts/slideLayout2.xml"/><Relationship Id="rId9" Type="http://schemas.openxmlformats.org/officeDocument/2006/relationships/image" Target="../media/image15.sv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154.xml"/><Relationship Id="rId7" Type="http://schemas.openxmlformats.org/officeDocument/2006/relationships/image" Target="../media/image1.emf"/><Relationship Id="rId2" Type="http://schemas.openxmlformats.org/officeDocument/2006/relationships/tags" Target="../tags/tag153.xml"/><Relationship Id="rId1" Type="http://schemas.openxmlformats.org/officeDocument/2006/relationships/vmlDrawing" Target="../drawings/vmlDrawing27.vml"/><Relationship Id="rId6" Type="http://schemas.openxmlformats.org/officeDocument/2006/relationships/oleObject" Target="../embeddings/oleObject27.bin"/><Relationship Id="rId5" Type="http://schemas.openxmlformats.org/officeDocument/2006/relationships/notesSlide" Target="../notesSlides/notesSlide16.xml"/><Relationship Id="rId4" Type="http://schemas.openxmlformats.org/officeDocument/2006/relationships/slideLayout" Target="../slideLayouts/slideLayout2.xml"/><Relationship Id="rId9" Type="http://schemas.openxmlformats.org/officeDocument/2006/relationships/image" Target="../media/image17.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tags" Target="../tags/tag156.xml"/><Relationship Id="rId7" Type="http://schemas.openxmlformats.org/officeDocument/2006/relationships/image" Target="../media/image2.emf"/><Relationship Id="rId12" Type="http://schemas.openxmlformats.org/officeDocument/2006/relationships/image" Target="../media/image22.png"/><Relationship Id="rId17" Type="http://schemas.openxmlformats.org/officeDocument/2006/relationships/image" Target="../media/image27.png"/><Relationship Id="rId2" Type="http://schemas.openxmlformats.org/officeDocument/2006/relationships/tags" Target="../tags/tag155.xml"/><Relationship Id="rId16" Type="http://schemas.openxmlformats.org/officeDocument/2006/relationships/image" Target="../media/image26.png"/><Relationship Id="rId1" Type="http://schemas.openxmlformats.org/officeDocument/2006/relationships/vmlDrawing" Target="../drawings/vmlDrawing28.vml"/><Relationship Id="rId6" Type="http://schemas.openxmlformats.org/officeDocument/2006/relationships/oleObject" Target="../embeddings/oleObject28.bin"/><Relationship Id="rId11" Type="http://schemas.openxmlformats.org/officeDocument/2006/relationships/image" Target="../media/image21.svg"/><Relationship Id="rId5" Type="http://schemas.openxmlformats.org/officeDocument/2006/relationships/notesSlide" Target="../notesSlides/notesSlide18.xml"/><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slideLayout" Target="../slideLayouts/slideLayout12.xml"/><Relationship Id="rId9" Type="http://schemas.openxmlformats.org/officeDocument/2006/relationships/image" Target="../media/image19.svg"/><Relationship Id="rId1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tags" Target="../tags/tag158.xml"/><Relationship Id="rId7" Type="http://schemas.openxmlformats.org/officeDocument/2006/relationships/image" Target="../media/image1.emf"/><Relationship Id="rId12" Type="http://schemas.openxmlformats.org/officeDocument/2006/relationships/image" Target="../media/image32.png"/><Relationship Id="rId2" Type="http://schemas.openxmlformats.org/officeDocument/2006/relationships/tags" Target="../tags/tag157.xml"/><Relationship Id="rId1" Type="http://schemas.openxmlformats.org/officeDocument/2006/relationships/vmlDrawing" Target="../drawings/vmlDrawing29.vml"/><Relationship Id="rId6" Type="http://schemas.openxmlformats.org/officeDocument/2006/relationships/oleObject" Target="../embeddings/oleObject29.bin"/><Relationship Id="rId11" Type="http://schemas.openxmlformats.org/officeDocument/2006/relationships/image" Target="../media/image31.svg"/><Relationship Id="rId5" Type="http://schemas.openxmlformats.org/officeDocument/2006/relationships/notesSlide" Target="../notesSlides/notesSlide20.xml"/><Relationship Id="rId15" Type="http://schemas.openxmlformats.org/officeDocument/2006/relationships/image" Target="../media/image35.svg"/><Relationship Id="rId10" Type="http://schemas.openxmlformats.org/officeDocument/2006/relationships/image" Target="../media/image30.png"/><Relationship Id="rId4" Type="http://schemas.openxmlformats.org/officeDocument/2006/relationships/slideLayout" Target="../slideLayouts/slideLayout2.xml"/><Relationship Id="rId9" Type="http://schemas.openxmlformats.org/officeDocument/2006/relationships/image" Target="../media/image29.svg"/><Relationship Id="rId14" Type="http://schemas.openxmlformats.org/officeDocument/2006/relationships/image" Target="../media/image34.png"/></Relationships>
</file>

<file path=ppt/slides/_rels/slide22.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tags" Target="../tags/tag160.xml"/><Relationship Id="rId7" Type="http://schemas.openxmlformats.org/officeDocument/2006/relationships/image" Target="../media/image1.emf"/><Relationship Id="rId12" Type="http://schemas.openxmlformats.org/officeDocument/2006/relationships/image" Target="../media/image32.png"/><Relationship Id="rId2" Type="http://schemas.openxmlformats.org/officeDocument/2006/relationships/tags" Target="../tags/tag159.xml"/><Relationship Id="rId1" Type="http://schemas.openxmlformats.org/officeDocument/2006/relationships/vmlDrawing" Target="../drawings/vmlDrawing30.vml"/><Relationship Id="rId6" Type="http://schemas.openxmlformats.org/officeDocument/2006/relationships/oleObject" Target="../embeddings/oleObject30.bin"/><Relationship Id="rId11" Type="http://schemas.openxmlformats.org/officeDocument/2006/relationships/image" Target="../media/image31.svg"/><Relationship Id="rId5" Type="http://schemas.openxmlformats.org/officeDocument/2006/relationships/notesSlide" Target="../notesSlides/notesSlide21.xml"/><Relationship Id="rId15" Type="http://schemas.openxmlformats.org/officeDocument/2006/relationships/image" Target="../media/image35.svg"/><Relationship Id="rId10" Type="http://schemas.openxmlformats.org/officeDocument/2006/relationships/image" Target="../media/image30.png"/><Relationship Id="rId4" Type="http://schemas.openxmlformats.org/officeDocument/2006/relationships/slideLayout" Target="../slideLayouts/slideLayout2.xml"/><Relationship Id="rId9" Type="http://schemas.openxmlformats.org/officeDocument/2006/relationships/image" Target="../media/image29.svg"/><Relationship Id="rId14" Type="http://schemas.openxmlformats.org/officeDocument/2006/relationships/image" Target="../media/image34.png"/></Relationships>
</file>

<file path=ppt/slides/_rels/slide23.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tags" Target="../tags/tag162.xml"/><Relationship Id="rId7" Type="http://schemas.openxmlformats.org/officeDocument/2006/relationships/image" Target="../media/image1.emf"/><Relationship Id="rId12" Type="http://schemas.openxmlformats.org/officeDocument/2006/relationships/image" Target="../media/image32.png"/><Relationship Id="rId2" Type="http://schemas.openxmlformats.org/officeDocument/2006/relationships/tags" Target="../tags/tag161.xml"/><Relationship Id="rId1" Type="http://schemas.openxmlformats.org/officeDocument/2006/relationships/vmlDrawing" Target="../drawings/vmlDrawing31.vml"/><Relationship Id="rId6" Type="http://schemas.openxmlformats.org/officeDocument/2006/relationships/oleObject" Target="../embeddings/oleObject31.bin"/><Relationship Id="rId11" Type="http://schemas.openxmlformats.org/officeDocument/2006/relationships/image" Target="../media/image31.svg"/><Relationship Id="rId5" Type="http://schemas.openxmlformats.org/officeDocument/2006/relationships/notesSlide" Target="../notesSlides/notesSlide22.xml"/><Relationship Id="rId15" Type="http://schemas.openxmlformats.org/officeDocument/2006/relationships/image" Target="../media/image35.svg"/><Relationship Id="rId10" Type="http://schemas.openxmlformats.org/officeDocument/2006/relationships/image" Target="../media/image30.png"/><Relationship Id="rId4" Type="http://schemas.openxmlformats.org/officeDocument/2006/relationships/slideLayout" Target="../slideLayouts/slideLayout2.xml"/><Relationship Id="rId9" Type="http://schemas.openxmlformats.org/officeDocument/2006/relationships/image" Target="../media/image29.svg"/><Relationship Id="rId14" Type="http://schemas.openxmlformats.org/officeDocument/2006/relationships/image" Target="../media/image3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3.svg"/><Relationship Id="rId3" Type="http://schemas.openxmlformats.org/officeDocument/2006/relationships/tags" Target="../tags/tag164.xml"/><Relationship Id="rId7" Type="http://schemas.openxmlformats.org/officeDocument/2006/relationships/image" Target="../media/image1.emf"/><Relationship Id="rId12" Type="http://schemas.openxmlformats.org/officeDocument/2006/relationships/image" Target="../media/image40.png"/><Relationship Id="rId2" Type="http://schemas.openxmlformats.org/officeDocument/2006/relationships/tags" Target="../tags/tag163.xml"/><Relationship Id="rId1" Type="http://schemas.openxmlformats.org/officeDocument/2006/relationships/vmlDrawing" Target="../drawings/vmlDrawing32.vml"/><Relationship Id="rId6" Type="http://schemas.openxmlformats.org/officeDocument/2006/relationships/oleObject" Target="../embeddings/oleObject32.bin"/><Relationship Id="rId11" Type="http://schemas.openxmlformats.org/officeDocument/2006/relationships/image" Target="../media/image39.svg"/><Relationship Id="rId5" Type="http://schemas.openxmlformats.org/officeDocument/2006/relationships/notesSlide" Target="../notesSlides/notesSlide24.xml"/><Relationship Id="rId15" Type="http://schemas.openxmlformats.org/officeDocument/2006/relationships/image" Target="../media/image35.svg"/><Relationship Id="rId10" Type="http://schemas.openxmlformats.org/officeDocument/2006/relationships/image" Target="../media/image38.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1.png"/></Relationships>
</file>

<file path=ppt/slides/_rels/slide26.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3.svg"/><Relationship Id="rId3" Type="http://schemas.openxmlformats.org/officeDocument/2006/relationships/tags" Target="../tags/tag166.xml"/><Relationship Id="rId7" Type="http://schemas.openxmlformats.org/officeDocument/2006/relationships/image" Target="../media/image1.emf"/><Relationship Id="rId12" Type="http://schemas.openxmlformats.org/officeDocument/2006/relationships/image" Target="../media/image40.png"/><Relationship Id="rId2" Type="http://schemas.openxmlformats.org/officeDocument/2006/relationships/tags" Target="../tags/tag165.xml"/><Relationship Id="rId1" Type="http://schemas.openxmlformats.org/officeDocument/2006/relationships/vmlDrawing" Target="../drawings/vmlDrawing33.vml"/><Relationship Id="rId6" Type="http://schemas.openxmlformats.org/officeDocument/2006/relationships/oleObject" Target="../embeddings/oleObject33.bin"/><Relationship Id="rId11" Type="http://schemas.openxmlformats.org/officeDocument/2006/relationships/image" Target="../media/image39.svg"/><Relationship Id="rId5" Type="http://schemas.openxmlformats.org/officeDocument/2006/relationships/notesSlide" Target="../notesSlides/notesSlide25.xml"/><Relationship Id="rId15" Type="http://schemas.openxmlformats.org/officeDocument/2006/relationships/image" Target="../media/image35.svg"/><Relationship Id="rId10" Type="http://schemas.openxmlformats.org/officeDocument/2006/relationships/image" Target="../media/image38.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5.svg"/><Relationship Id="rId3" Type="http://schemas.openxmlformats.org/officeDocument/2006/relationships/tags" Target="../tags/tag168.xml"/><Relationship Id="rId7" Type="http://schemas.openxmlformats.org/officeDocument/2006/relationships/image" Target="../media/image1.emf"/><Relationship Id="rId12" Type="http://schemas.openxmlformats.org/officeDocument/2006/relationships/image" Target="../media/image44.png"/><Relationship Id="rId2" Type="http://schemas.openxmlformats.org/officeDocument/2006/relationships/tags" Target="../tags/tag167.xml"/><Relationship Id="rId1" Type="http://schemas.openxmlformats.org/officeDocument/2006/relationships/vmlDrawing" Target="../drawings/vmlDrawing34.vml"/><Relationship Id="rId6" Type="http://schemas.openxmlformats.org/officeDocument/2006/relationships/oleObject" Target="../embeddings/oleObject34.bin"/><Relationship Id="rId11" Type="http://schemas.openxmlformats.org/officeDocument/2006/relationships/image" Target="../media/image43.svg"/><Relationship Id="rId5" Type="http://schemas.openxmlformats.org/officeDocument/2006/relationships/notesSlide" Target="../notesSlides/notesSlide27.xml"/><Relationship Id="rId15" Type="http://schemas.openxmlformats.org/officeDocument/2006/relationships/image" Target="../media/image35.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1.png"/></Relationships>
</file>

<file path=ppt/slides/_rels/slide29.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5.svg"/><Relationship Id="rId3" Type="http://schemas.openxmlformats.org/officeDocument/2006/relationships/tags" Target="../tags/tag170.xml"/><Relationship Id="rId7" Type="http://schemas.openxmlformats.org/officeDocument/2006/relationships/image" Target="../media/image1.emf"/><Relationship Id="rId12" Type="http://schemas.openxmlformats.org/officeDocument/2006/relationships/image" Target="../media/image44.png"/><Relationship Id="rId2" Type="http://schemas.openxmlformats.org/officeDocument/2006/relationships/tags" Target="../tags/tag169.xml"/><Relationship Id="rId1" Type="http://schemas.openxmlformats.org/officeDocument/2006/relationships/vmlDrawing" Target="../drawings/vmlDrawing35.vml"/><Relationship Id="rId6" Type="http://schemas.openxmlformats.org/officeDocument/2006/relationships/oleObject" Target="../embeddings/oleObject35.bin"/><Relationship Id="rId11" Type="http://schemas.openxmlformats.org/officeDocument/2006/relationships/image" Target="../media/image43.svg"/><Relationship Id="rId5" Type="http://schemas.openxmlformats.org/officeDocument/2006/relationships/notesSlide" Target="../notesSlides/notesSlide28.xml"/><Relationship Id="rId15" Type="http://schemas.openxmlformats.org/officeDocument/2006/relationships/image" Target="../media/image35.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5.svg"/><Relationship Id="rId3" Type="http://schemas.openxmlformats.org/officeDocument/2006/relationships/tags" Target="../tags/tag172.xml"/><Relationship Id="rId7" Type="http://schemas.openxmlformats.org/officeDocument/2006/relationships/image" Target="../media/image1.emf"/><Relationship Id="rId12" Type="http://schemas.openxmlformats.org/officeDocument/2006/relationships/image" Target="../media/image44.png"/><Relationship Id="rId2" Type="http://schemas.openxmlformats.org/officeDocument/2006/relationships/tags" Target="../tags/tag171.xml"/><Relationship Id="rId1" Type="http://schemas.openxmlformats.org/officeDocument/2006/relationships/vmlDrawing" Target="../drawings/vmlDrawing36.vml"/><Relationship Id="rId6" Type="http://schemas.openxmlformats.org/officeDocument/2006/relationships/oleObject" Target="../embeddings/oleObject36.bin"/><Relationship Id="rId11" Type="http://schemas.openxmlformats.org/officeDocument/2006/relationships/image" Target="../media/image43.svg"/><Relationship Id="rId5" Type="http://schemas.openxmlformats.org/officeDocument/2006/relationships/notesSlide" Target="../notesSlides/notesSlide29.xml"/><Relationship Id="rId15" Type="http://schemas.openxmlformats.org/officeDocument/2006/relationships/image" Target="../media/image35.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3.svg"/><Relationship Id="rId3" Type="http://schemas.openxmlformats.org/officeDocument/2006/relationships/tags" Target="../tags/tag174.xml"/><Relationship Id="rId7" Type="http://schemas.openxmlformats.org/officeDocument/2006/relationships/image" Target="../media/image1.emf"/><Relationship Id="rId12" Type="http://schemas.openxmlformats.org/officeDocument/2006/relationships/image" Target="../media/image40.png"/><Relationship Id="rId2" Type="http://schemas.openxmlformats.org/officeDocument/2006/relationships/tags" Target="../tags/tag173.xml"/><Relationship Id="rId1" Type="http://schemas.openxmlformats.org/officeDocument/2006/relationships/vmlDrawing" Target="../drawings/vmlDrawing37.vml"/><Relationship Id="rId6" Type="http://schemas.openxmlformats.org/officeDocument/2006/relationships/oleObject" Target="../embeddings/oleObject37.bin"/><Relationship Id="rId11" Type="http://schemas.openxmlformats.org/officeDocument/2006/relationships/image" Target="../media/image43.svg"/><Relationship Id="rId5" Type="http://schemas.openxmlformats.org/officeDocument/2006/relationships/notesSlide" Target="../notesSlides/notesSlide31.xml"/><Relationship Id="rId15" Type="http://schemas.openxmlformats.org/officeDocument/2006/relationships/image" Target="../media/image47.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6.png"/></Relationships>
</file>

<file path=ppt/slides/_rels/slide33.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3.svg"/><Relationship Id="rId3" Type="http://schemas.openxmlformats.org/officeDocument/2006/relationships/tags" Target="../tags/tag176.xml"/><Relationship Id="rId7" Type="http://schemas.openxmlformats.org/officeDocument/2006/relationships/image" Target="../media/image1.emf"/><Relationship Id="rId12" Type="http://schemas.openxmlformats.org/officeDocument/2006/relationships/image" Target="../media/image40.png"/><Relationship Id="rId2" Type="http://schemas.openxmlformats.org/officeDocument/2006/relationships/tags" Target="../tags/tag175.xml"/><Relationship Id="rId1" Type="http://schemas.openxmlformats.org/officeDocument/2006/relationships/vmlDrawing" Target="../drawings/vmlDrawing38.vml"/><Relationship Id="rId6" Type="http://schemas.openxmlformats.org/officeDocument/2006/relationships/oleObject" Target="../embeddings/oleObject38.bin"/><Relationship Id="rId11" Type="http://schemas.openxmlformats.org/officeDocument/2006/relationships/image" Target="../media/image43.svg"/><Relationship Id="rId5" Type="http://schemas.openxmlformats.org/officeDocument/2006/relationships/notesSlide" Target="../notesSlides/notesSlide32.xml"/><Relationship Id="rId15" Type="http://schemas.openxmlformats.org/officeDocument/2006/relationships/image" Target="../media/image47.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6.png"/></Relationships>
</file>

<file path=ppt/slides/_rels/slide34.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33.svg"/><Relationship Id="rId3" Type="http://schemas.openxmlformats.org/officeDocument/2006/relationships/tags" Target="../tags/tag178.xml"/><Relationship Id="rId7" Type="http://schemas.openxmlformats.org/officeDocument/2006/relationships/image" Target="../media/image1.emf"/><Relationship Id="rId12" Type="http://schemas.openxmlformats.org/officeDocument/2006/relationships/image" Target="../media/image40.png"/><Relationship Id="rId2" Type="http://schemas.openxmlformats.org/officeDocument/2006/relationships/tags" Target="../tags/tag177.xml"/><Relationship Id="rId1" Type="http://schemas.openxmlformats.org/officeDocument/2006/relationships/vmlDrawing" Target="../drawings/vmlDrawing39.vml"/><Relationship Id="rId6" Type="http://schemas.openxmlformats.org/officeDocument/2006/relationships/oleObject" Target="../embeddings/oleObject39.bin"/><Relationship Id="rId11" Type="http://schemas.openxmlformats.org/officeDocument/2006/relationships/image" Target="../media/image43.svg"/><Relationship Id="rId5" Type="http://schemas.openxmlformats.org/officeDocument/2006/relationships/notesSlide" Target="../notesSlides/notesSlide33.xml"/><Relationship Id="rId15" Type="http://schemas.openxmlformats.org/officeDocument/2006/relationships/image" Target="../media/image47.svg"/><Relationship Id="rId10" Type="http://schemas.openxmlformats.org/officeDocument/2006/relationships/image" Target="../media/image42.png"/><Relationship Id="rId4" Type="http://schemas.openxmlformats.org/officeDocument/2006/relationships/slideLayout" Target="../slideLayouts/slideLayout2.xml"/><Relationship Id="rId9" Type="http://schemas.openxmlformats.org/officeDocument/2006/relationships/image" Target="../media/image37.svg"/><Relationship Id="rId14" Type="http://schemas.openxmlformats.org/officeDocument/2006/relationships/image" Target="../media/image4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www.rtve.es/noticias/20200627/paises-muertos-coronavirus-poblacion/2012350.shtml" TargetMode="External"/><Relationship Id="rId3" Type="http://schemas.openxmlformats.org/officeDocument/2006/relationships/tags" Target="../tags/tag32.xml"/><Relationship Id="rId7" Type="http://schemas.openxmlformats.org/officeDocument/2006/relationships/image" Target="../media/image1.emf"/><Relationship Id="rId2" Type="http://schemas.openxmlformats.org/officeDocument/2006/relationships/tags" Target="../tags/tag31.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notesSlide" Target="../notesSlides/notesSlide4.xml"/><Relationship Id="rId4" Type="http://schemas.openxmlformats.org/officeDocument/2006/relationships/slideLayout" Target="../slideLayouts/slideLayout2.xml"/><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34.xml"/><Relationship Id="rId7" Type="http://schemas.openxmlformats.org/officeDocument/2006/relationships/image" Target="../media/image1.emf"/><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36.xml"/><Relationship Id="rId7" Type="http://schemas.openxmlformats.org/officeDocument/2006/relationships/image" Target="../media/image1.emf"/><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38.xml"/><Relationship Id="rId7" Type="http://schemas.openxmlformats.org/officeDocument/2006/relationships/image" Target="../media/image1.emf"/><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oleObject" Target="../embeddings/oleObject19.bin"/><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3" Type="http://schemas.openxmlformats.org/officeDocument/2006/relationships/tags" Target="../tags/tag50.xml"/><Relationship Id="rId18" Type="http://schemas.openxmlformats.org/officeDocument/2006/relationships/tags" Target="../tags/tag55.xml"/><Relationship Id="rId26" Type="http://schemas.openxmlformats.org/officeDocument/2006/relationships/tags" Target="../tags/tag63.xml"/><Relationship Id="rId39" Type="http://schemas.openxmlformats.org/officeDocument/2006/relationships/tags" Target="../tags/tag76.xml"/><Relationship Id="rId21" Type="http://schemas.openxmlformats.org/officeDocument/2006/relationships/tags" Target="../tags/tag58.xml"/><Relationship Id="rId34" Type="http://schemas.openxmlformats.org/officeDocument/2006/relationships/tags" Target="../tags/tag71.xml"/><Relationship Id="rId42" Type="http://schemas.openxmlformats.org/officeDocument/2006/relationships/tags" Target="../tags/tag79.xml"/><Relationship Id="rId47" Type="http://schemas.openxmlformats.org/officeDocument/2006/relationships/tags" Target="../tags/tag84.xml"/><Relationship Id="rId50" Type="http://schemas.openxmlformats.org/officeDocument/2006/relationships/tags" Target="../tags/tag87.xml"/><Relationship Id="rId55" Type="http://schemas.openxmlformats.org/officeDocument/2006/relationships/tags" Target="../tags/tag92.xml"/><Relationship Id="rId63" Type="http://schemas.openxmlformats.org/officeDocument/2006/relationships/tags" Target="../tags/tag100.xml"/><Relationship Id="rId68" Type="http://schemas.openxmlformats.org/officeDocument/2006/relationships/slideLayout" Target="../slideLayouts/slideLayout2.xml"/><Relationship Id="rId7" Type="http://schemas.openxmlformats.org/officeDocument/2006/relationships/tags" Target="../tags/tag44.xml"/><Relationship Id="rId71" Type="http://schemas.openxmlformats.org/officeDocument/2006/relationships/image" Target="../media/image1.emf"/><Relationship Id="rId2" Type="http://schemas.openxmlformats.org/officeDocument/2006/relationships/tags" Target="../tags/tag39.xml"/><Relationship Id="rId16" Type="http://schemas.openxmlformats.org/officeDocument/2006/relationships/tags" Target="../tags/tag53.xml"/><Relationship Id="rId29" Type="http://schemas.openxmlformats.org/officeDocument/2006/relationships/tags" Target="../tags/tag66.xml"/><Relationship Id="rId1" Type="http://schemas.openxmlformats.org/officeDocument/2006/relationships/vmlDrawing" Target="../drawings/vmlDrawing20.vml"/><Relationship Id="rId6" Type="http://schemas.openxmlformats.org/officeDocument/2006/relationships/tags" Target="../tags/tag43.xml"/><Relationship Id="rId11" Type="http://schemas.openxmlformats.org/officeDocument/2006/relationships/tags" Target="../tags/tag48.xml"/><Relationship Id="rId24" Type="http://schemas.openxmlformats.org/officeDocument/2006/relationships/tags" Target="../tags/tag61.xml"/><Relationship Id="rId32" Type="http://schemas.openxmlformats.org/officeDocument/2006/relationships/tags" Target="../tags/tag69.xml"/><Relationship Id="rId37" Type="http://schemas.openxmlformats.org/officeDocument/2006/relationships/tags" Target="../tags/tag74.xml"/><Relationship Id="rId40" Type="http://schemas.openxmlformats.org/officeDocument/2006/relationships/tags" Target="../tags/tag77.xml"/><Relationship Id="rId45" Type="http://schemas.openxmlformats.org/officeDocument/2006/relationships/tags" Target="../tags/tag82.xml"/><Relationship Id="rId53" Type="http://schemas.openxmlformats.org/officeDocument/2006/relationships/tags" Target="../tags/tag90.xml"/><Relationship Id="rId58" Type="http://schemas.openxmlformats.org/officeDocument/2006/relationships/tags" Target="../tags/tag95.xml"/><Relationship Id="rId66" Type="http://schemas.openxmlformats.org/officeDocument/2006/relationships/tags" Target="../tags/tag103.xml"/><Relationship Id="rId5" Type="http://schemas.openxmlformats.org/officeDocument/2006/relationships/tags" Target="../tags/tag42.xml"/><Relationship Id="rId15" Type="http://schemas.openxmlformats.org/officeDocument/2006/relationships/tags" Target="../tags/tag52.xml"/><Relationship Id="rId23" Type="http://schemas.openxmlformats.org/officeDocument/2006/relationships/tags" Target="../tags/tag60.xml"/><Relationship Id="rId28" Type="http://schemas.openxmlformats.org/officeDocument/2006/relationships/tags" Target="../tags/tag65.xml"/><Relationship Id="rId36" Type="http://schemas.openxmlformats.org/officeDocument/2006/relationships/tags" Target="../tags/tag73.xml"/><Relationship Id="rId49" Type="http://schemas.openxmlformats.org/officeDocument/2006/relationships/tags" Target="../tags/tag86.xml"/><Relationship Id="rId57" Type="http://schemas.openxmlformats.org/officeDocument/2006/relationships/tags" Target="../tags/tag94.xml"/><Relationship Id="rId61" Type="http://schemas.openxmlformats.org/officeDocument/2006/relationships/tags" Target="../tags/tag98.xml"/><Relationship Id="rId10" Type="http://schemas.openxmlformats.org/officeDocument/2006/relationships/tags" Target="../tags/tag47.xml"/><Relationship Id="rId19" Type="http://schemas.openxmlformats.org/officeDocument/2006/relationships/tags" Target="../tags/tag56.xml"/><Relationship Id="rId31" Type="http://schemas.openxmlformats.org/officeDocument/2006/relationships/tags" Target="../tags/tag68.xml"/><Relationship Id="rId44" Type="http://schemas.openxmlformats.org/officeDocument/2006/relationships/tags" Target="../tags/tag81.xml"/><Relationship Id="rId52" Type="http://schemas.openxmlformats.org/officeDocument/2006/relationships/tags" Target="../tags/tag89.xml"/><Relationship Id="rId60" Type="http://schemas.openxmlformats.org/officeDocument/2006/relationships/tags" Target="../tags/tag97.xml"/><Relationship Id="rId65" Type="http://schemas.openxmlformats.org/officeDocument/2006/relationships/tags" Target="../tags/tag102.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tags" Target="../tags/tag59.xml"/><Relationship Id="rId27" Type="http://schemas.openxmlformats.org/officeDocument/2006/relationships/tags" Target="../tags/tag64.xml"/><Relationship Id="rId30" Type="http://schemas.openxmlformats.org/officeDocument/2006/relationships/tags" Target="../tags/tag67.xml"/><Relationship Id="rId35" Type="http://schemas.openxmlformats.org/officeDocument/2006/relationships/tags" Target="../tags/tag72.xml"/><Relationship Id="rId43" Type="http://schemas.openxmlformats.org/officeDocument/2006/relationships/tags" Target="../tags/tag80.xml"/><Relationship Id="rId48" Type="http://schemas.openxmlformats.org/officeDocument/2006/relationships/tags" Target="../tags/tag85.xml"/><Relationship Id="rId56" Type="http://schemas.openxmlformats.org/officeDocument/2006/relationships/tags" Target="../tags/tag93.xml"/><Relationship Id="rId64" Type="http://schemas.openxmlformats.org/officeDocument/2006/relationships/tags" Target="../tags/tag101.xml"/><Relationship Id="rId69" Type="http://schemas.openxmlformats.org/officeDocument/2006/relationships/notesSlide" Target="../notesSlides/notesSlide8.xml"/><Relationship Id="rId8" Type="http://schemas.openxmlformats.org/officeDocument/2006/relationships/tags" Target="../tags/tag45.xml"/><Relationship Id="rId51" Type="http://schemas.openxmlformats.org/officeDocument/2006/relationships/tags" Target="../tags/tag88.xml"/><Relationship Id="rId72" Type="http://schemas.openxmlformats.org/officeDocument/2006/relationships/chart" Target="../charts/chart5.xml"/><Relationship Id="rId3" Type="http://schemas.openxmlformats.org/officeDocument/2006/relationships/tags" Target="../tags/tag40.xml"/><Relationship Id="rId12" Type="http://schemas.openxmlformats.org/officeDocument/2006/relationships/tags" Target="../tags/tag49.xml"/><Relationship Id="rId17" Type="http://schemas.openxmlformats.org/officeDocument/2006/relationships/tags" Target="../tags/tag54.xml"/><Relationship Id="rId25" Type="http://schemas.openxmlformats.org/officeDocument/2006/relationships/tags" Target="../tags/tag62.xml"/><Relationship Id="rId33" Type="http://schemas.openxmlformats.org/officeDocument/2006/relationships/tags" Target="../tags/tag70.xml"/><Relationship Id="rId38" Type="http://schemas.openxmlformats.org/officeDocument/2006/relationships/tags" Target="../tags/tag75.xml"/><Relationship Id="rId46" Type="http://schemas.openxmlformats.org/officeDocument/2006/relationships/tags" Target="../tags/tag83.xml"/><Relationship Id="rId59" Type="http://schemas.openxmlformats.org/officeDocument/2006/relationships/tags" Target="../tags/tag96.xml"/><Relationship Id="rId67" Type="http://schemas.openxmlformats.org/officeDocument/2006/relationships/tags" Target="../tags/tag104.xml"/><Relationship Id="rId20" Type="http://schemas.openxmlformats.org/officeDocument/2006/relationships/tags" Target="../tags/tag57.xml"/><Relationship Id="rId41" Type="http://schemas.openxmlformats.org/officeDocument/2006/relationships/tags" Target="../tags/tag78.xml"/><Relationship Id="rId54" Type="http://schemas.openxmlformats.org/officeDocument/2006/relationships/tags" Target="../tags/tag91.xml"/><Relationship Id="rId62" Type="http://schemas.openxmlformats.org/officeDocument/2006/relationships/tags" Target="../tags/tag99.xml"/><Relationship Id="rId70"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1D27A0E6-58EA-4087-A1DB-D8B2EAE6B2AD}"/>
              </a:ext>
            </a:extLst>
          </p:cNvPr>
          <p:cNvGraphicFramePr>
            <a:graphicFrameLocks noChangeAspect="1"/>
          </p:cNvGraphicFramePr>
          <p:nvPr>
            <p:custDataLst>
              <p:tags r:id="rId2"/>
            </p:custDataLst>
            <p:extLst>
              <p:ext uri="{D42A27DB-BD31-4B8C-83A1-F6EECF244321}">
                <p14:modId xmlns:p14="http://schemas.microsoft.com/office/powerpoint/2010/main" val="8119314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 name="Diapositiva de think-cell" r:id="rId6" imgW="395" imgH="394" progId="TCLayout.ActiveDocument.1">
                  <p:embed/>
                </p:oleObj>
              </mc:Choice>
              <mc:Fallback>
                <p:oleObj name="Diapositiva de think-cell" r:id="rId6" imgW="395" imgH="394"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E79D76E8-6AEB-4822-B3A1-382871FC6A8A}"/>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4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8AF87DCB-307B-4C57-8320-8404AE541B33}"/>
              </a:ext>
            </a:extLst>
          </p:cNvPr>
          <p:cNvSpPr>
            <a:spLocks noGrp="1"/>
          </p:cNvSpPr>
          <p:nvPr>
            <p:ph type="ctrTitle"/>
          </p:nvPr>
        </p:nvSpPr>
        <p:spPr/>
        <p:txBody>
          <a:bodyPr>
            <a:normAutofit/>
          </a:bodyPr>
          <a:lstStyle/>
          <a:p>
            <a:pPr algn="l"/>
            <a:r>
              <a:rPr lang="es-ES" sz="4200" dirty="0">
                <a:solidFill>
                  <a:schemeClr val="accent5">
                    <a:lumMod val="50000"/>
                  </a:schemeClr>
                </a:solidFill>
                <a:latin typeface="Arial" panose="020B0604020202020204" pitchFamily="34" charset="0"/>
                <a:cs typeface="Arial" panose="020B0604020202020204" pitchFamily="34" charset="0"/>
              </a:rPr>
              <a:t>Retos y oportunidades de las residencias para la tercera edad</a:t>
            </a:r>
          </a:p>
        </p:txBody>
      </p:sp>
      <p:sp>
        <p:nvSpPr>
          <p:cNvPr id="3" name="Subtítulo 2">
            <a:extLst>
              <a:ext uri="{FF2B5EF4-FFF2-40B4-BE49-F238E27FC236}">
                <a16:creationId xmlns:a16="http://schemas.microsoft.com/office/drawing/2014/main" id="{80EFFBCC-AF69-4CA4-B109-2F5B41FC7250}"/>
              </a:ext>
            </a:extLst>
          </p:cNvPr>
          <p:cNvSpPr>
            <a:spLocks noGrp="1"/>
          </p:cNvSpPr>
          <p:nvPr>
            <p:ph type="subTitle" idx="1"/>
          </p:nvPr>
        </p:nvSpPr>
        <p:spPr/>
        <p:txBody>
          <a:bodyPr/>
          <a:lstStyle/>
          <a:p>
            <a:pPr algn="l"/>
            <a:r>
              <a:rPr lang="es-ES" dirty="0">
                <a:solidFill>
                  <a:schemeClr val="accent6"/>
                </a:solidFill>
                <a:latin typeface="Arial" panose="020B0604020202020204" pitchFamily="34" charset="0"/>
                <a:cs typeface="Arial" panose="020B0604020202020204" pitchFamily="34" charset="0"/>
              </a:rPr>
              <a:t>Reflexiones sobre la emergencia sanitaria del COVID-19 y propuestas de futuro </a:t>
            </a:r>
          </a:p>
        </p:txBody>
      </p:sp>
      <p:pic>
        <p:nvPicPr>
          <p:cNvPr id="6" name="Picture 6" descr="Federación Empresarial de la Dependencia &quot;FED&quot; - Inicio | Facebook">
            <a:extLst>
              <a:ext uri="{FF2B5EF4-FFF2-40B4-BE49-F238E27FC236}">
                <a16:creationId xmlns:a16="http://schemas.microsoft.com/office/drawing/2014/main" id="{FB618661-31DE-4855-9D4A-52B51BE7BA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5724" y="5616367"/>
            <a:ext cx="2677813" cy="78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0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27693954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1459" name="Diapositiva de think-cell" r:id="rId42" imgW="395" imgH="394" progId="TCLayout.ActiveDocument.1">
                  <p:embed/>
                </p:oleObj>
              </mc:Choice>
              <mc:Fallback>
                <p:oleObj name="Diapositiva de think-cell" r:id="rId42"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43"/>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1200" dirty="0">
              <a:latin typeface="Calibri" panose="020F0502020204030204" pitchFamily="34" charset="0"/>
              <a:sym typeface="Calibri" panose="020F0502020204030204" pitchFamily="34" charset="0"/>
            </a:endParaRPr>
          </a:p>
        </p:txBody>
      </p:sp>
      <p:pic>
        <p:nvPicPr>
          <p:cNvPr id="101396" name="Picture 20" descr="Flag of Northern Ireland | unofficial flag of a unit of the United ...">
            <a:extLst>
              <a:ext uri="{FF2B5EF4-FFF2-40B4-BE49-F238E27FC236}">
                <a16:creationId xmlns:a16="http://schemas.microsoft.com/office/drawing/2014/main" id="{322FA363-4B11-4B31-BC47-B28B46DAA284}"/>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101355" y="4851979"/>
            <a:ext cx="383053" cy="189092"/>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1729AB66-EB33-4AE9-A0D4-B0FCFCED4E66}"/>
              </a:ext>
            </a:extLst>
          </p:cNvPr>
          <p:cNvSpPr>
            <a:spLocks noGrp="1"/>
          </p:cNvSpPr>
          <p:nvPr>
            <p:ph type="title"/>
          </p:nvPr>
        </p:nvSpPr>
        <p:spPr>
          <a:xfrm>
            <a:off x="222654" y="527809"/>
            <a:ext cx="8698692" cy="1460018"/>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Hay que diferenciar los fallecimientos en residencias de los usuarios de residencias fallecidos: si son derivados a un hospital ya no contabilizan entre los primeros y aumenta su probabilidad de recuperación</a:t>
            </a:r>
          </a:p>
        </p:txBody>
      </p:sp>
      <p:sp>
        <p:nvSpPr>
          <p:cNvPr id="2" name="Rectángulo 1">
            <a:extLst>
              <a:ext uri="{FF2B5EF4-FFF2-40B4-BE49-F238E27FC236}">
                <a16:creationId xmlns:a16="http://schemas.microsoft.com/office/drawing/2014/main" id="{DDFB809B-2918-44C4-B882-1EC38758DF93}"/>
              </a:ext>
            </a:extLst>
          </p:cNvPr>
          <p:cNvSpPr/>
          <p:nvPr/>
        </p:nvSpPr>
        <p:spPr>
          <a:xfrm>
            <a:off x="222654" y="6570664"/>
            <a:ext cx="8698691" cy="230832"/>
          </a:xfrm>
          <a:prstGeom prst="rect">
            <a:avLst/>
          </a:prstGeom>
        </p:spPr>
        <p:txBody>
          <a:bodyPr wrap="square">
            <a:spAutoFit/>
          </a:bodyPr>
          <a:lstStyle/>
          <a:p>
            <a:pPr algn="ctr"/>
            <a:r>
              <a:rPr lang="es-ES" sz="900" i="1" dirty="0"/>
              <a:t>Fuente: </a:t>
            </a:r>
            <a:r>
              <a:rPr lang="es-ES" sz="900" i="1" dirty="0" err="1"/>
              <a:t>Mortality</a:t>
            </a:r>
            <a:r>
              <a:rPr lang="es-ES" sz="900" i="1" dirty="0"/>
              <a:t> </a:t>
            </a:r>
            <a:r>
              <a:rPr lang="es-ES" sz="900" i="1" dirty="0" err="1"/>
              <a:t>associated</a:t>
            </a:r>
            <a:r>
              <a:rPr lang="es-ES" sz="900" i="1" dirty="0"/>
              <a:t> </a:t>
            </a:r>
            <a:r>
              <a:rPr lang="es-ES" sz="900" i="1" dirty="0" err="1"/>
              <a:t>with</a:t>
            </a:r>
            <a:r>
              <a:rPr lang="es-ES" sz="900" i="1" dirty="0"/>
              <a:t> COVID-19 </a:t>
            </a:r>
            <a:r>
              <a:rPr lang="es-ES" sz="900" i="1" dirty="0" err="1"/>
              <a:t>outbreaks</a:t>
            </a:r>
            <a:r>
              <a:rPr lang="es-ES" sz="900" i="1" dirty="0"/>
              <a:t> in </a:t>
            </a:r>
            <a:r>
              <a:rPr lang="es-ES" sz="900" i="1" dirty="0" err="1"/>
              <a:t>care</a:t>
            </a:r>
            <a:r>
              <a:rPr lang="es-ES" sz="900" i="1" dirty="0"/>
              <a:t> </a:t>
            </a:r>
            <a:r>
              <a:rPr lang="es-ES" sz="900" i="1" dirty="0" err="1"/>
              <a:t>homes</a:t>
            </a:r>
            <a:r>
              <a:rPr lang="es-ES" sz="900" i="1" dirty="0"/>
              <a:t>: </a:t>
            </a:r>
            <a:r>
              <a:rPr lang="es-ES" sz="900" i="1" dirty="0" err="1"/>
              <a:t>early</a:t>
            </a:r>
            <a:r>
              <a:rPr lang="es-ES" sz="900" i="1" dirty="0"/>
              <a:t> </a:t>
            </a:r>
            <a:r>
              <a:rPr lang="es-ES" sz="900" i="1" dirty="0" err="1"/>
              <a:t>international</a:t>
            </a:r>
            <a:r>
              <a:rPr lang="es-ES" sz="900" i="1" dirty="0"/>
              <a:t> </a:t>
            </a:r>
            <a:r>
              <a:rPr lang="es-ES" sz="900" i="1" dirty="0" err="1"/>
              <a:t>evidence</a:t>
            </a:r>
            <a:endParaRPr lang="es-ES" sz="900" i="1" dirty="0"/>
          </a:p>
        </p:txBody>
      </p:sp>
      <p:sp>
        <p:nvSpPr>
          <p:cNvPr id="360" name="CuadroTexto 359">
            <a:extLst>
              <a:ext uri="{FF2B5EF4-FFF2-40B4-BE49-F238E27FC236}">
                <a16:creationId xmlns:a16="http://schemas.microsoft.com/office/drawing/2014/main" id="{A5B9FEA1-B912-434E-82C4-F3E0815B04A1}"/>
              </a:ext>
            </a:extLst>
          </p:cNvPr>
          <p:cNvSpPr txBox="1"/>
          <p:nvPr/>
        </p:nvSpPr>
        <p:spPr>
          <a:xfrm>
            <a:off x="222655" y="1987827"/>
            <a:ext cx="8698690" cy="646331"/>
          </a:xfrm>
          <a:prstGeom prst="rect">
            <a:avLst/>
          </a:prstGeom>
          <a:noFill/>
        </p:spPr>
        <p:txBody>
          <a:bodyPr wrap="square" rtlCol="0">
            <a:spAutoFit/>
          </a:bodyPr>
          <a:lstStyle/>
          <a:p>
            <a:pPr algn="just">
              <a:spcAft>
                <a:spcPts val="600"/>
              </a:spcAft>
            </a:pPr>
            <a:r>
              <a:rPr lang="es-ES" sz="1200" dirty="0">
                <a:latin typeface="Arial" panose="020B0604020202020204" pitchFamily="34" charset="0"/>
                <a:cs typeface="Arial" panose="020B0604020202020204" pitchFamily="34" charset="0"/>
              </a:rPr>
              <a:t>Además, para algunos países se dispone de los datos tanto de </a:t>
            </a:r>
            <a:r>
              <a:rPr lang="es-ES" sz="1200" u="sng" dirty="0">
                <a:latin typeface="Arial" panose="020B0604020202020204" pitchFamily="34" charset="0"/>
                <a:cs typeface="Arial" panose="020B0604020202020204" pitchFamily="34" charset="0"/>
              </a:rPr>
              <a:t>fallecidos en residencias</a:t>
            </a:r>
            <a:r>
              <a:rPr lang="es-ES" sz="1200" dirty="0">
                <a:latin typeface="Arial" panose="020B0604020202020204" pitchFamily="34" charset="0"/>
                <a:cs typeface="Arial" panose="020B0604020202020204" pitchFamily="34" charset="0"/>
              </a:rPr>
              <a:t> como de los </a:t>
            </a:r>
            <a:r>
              <a:rPr lang="es-ES" sz="1200" u="sng" dirty="0">
                <a:latin typeface="Arial" panose="020B0604020202020204" pitchFamily="34" charset="0"/>
                <a:cs typeface="Arial" panose="020B0604020202020204" pitchFamily="34" charset="0"/>
              </a:rPr>
              <a:t>usuarios fallecidos,</a:t>
            </a:r>
            <a:r>
              <a:rPr lang="es-ES" sz="1200" dirty="0">
                <a:latin typeface="Arial" panose="020B0604020202020204" pitchFamily="34" charset="0"/>
                <a:cs typeface="Arial" panose="020B0604020202020204" pitchFamily="34" charset="0"/>
              </a:rPr>
              <a:t> independientemente del lugar del óbito. La diferencia entre ambos datos es una buena aproximación</a:t>
            </a:r>
            <a:r>
              <a:rPr lang="es-ES" sz="1200" i="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de los </a:t>
            </a:r>
            <a:r>
              <a:rPr lang="es-ES" sz="1200" b="1" dirty="0">
                <a:latin typeface="Arial" panose="020B0604020202020204" pitchFamily="34" charset="0"/>
                <a:cs typeface="Arial" panose="020B0604020202020204" pitchFamily="34" charset="0"/>
              </a:rPr>
              <a:t>usuarios de residencias derivados a hospitales y que han fallecido allí</a:t>
            </a:r>
            <a:r>
              <a:rPr lang="es-ES" sz="1200" dirty="0">
                <a:latin typeface="Arial" panose="020B0604020202020204" pitchFamily="34" charset="0"/>
                <a:cs typeface="Arial" panose="020B0604020202020204" pitchFamily="34" charset="0"/>
              </a:rPr>
              <a:t>. </a:t>
            </a:r>
          </a:p>
        </p:txBody>
      </p:sp>
      <p:cxnSp>
        <p:nvCxnSpPr>
          <p:cNvPr id="6" name="Conector recto 5">
            <a:extLst>
              <a:ext uri="{FF2B5EF4-FFF2-40B4-BE49-F238E27FC236}">
                <a16:creationId xmlns:a16="http://schemas.microsoft.com/office/drawing/2014/main" id="{D2DFE5EA-6D52-49DF-88D2-4F087A67F497}"/>
              </a:ext>
            </a:extLst>
          </p:cNvPr>
          <p:cNvCxnSpPr/>
          <p:nvPr>
            <p:custDataLst>
              <p:tags r:id="rId4"/>
            </p:custDataLst>
          </p:nvPr>
        </p:nvCxnSpPr>
        <p:spPr bwMode="auto">
          <a:xfrm>
            <a:off x="1862138" y="3089275"/>
            <a:ext cx="366713"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id="{CEA8DA75-138D-41C0-8E85-BED36EF74FC4}"/>
              </a:ext>
            </a:extLst>
          </p:cNvPr>
          <p:cNvCxnSpPr/>
          <p:nvPr>
            <p:custDataLst>
              <p:tags r:id="rId5"/>
            </p:custDataLst>
          </p:nvPr>
        </p:nvCxnSpPr>
        <p:spPr bwMode="auto">
          <a:xfrm>
            <a:off x="1033463" y="2832100"/>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08" name="Chart 3">
            <a:extLst>
              <a:ext uri="{FF2B5EF4-FFF2-40B4-BE49-F238E27FC236}">
                <a16:creationId xmlns:a16="http://schemas.microsoft.com/office/drawing/2014/main" id="{059D13D0-F991-41BE-8029-15A3FD7BDF79}"/>
              </a:ext>
            </a:extLst>
          </p:cNvPr>
          <p:cNvGraphicFramePr/>
          <p:nvPr>
            <p:custDataLst>
              <p:tags r:id="rId6"/>
            </p:custDataLst>
            <p:extLst>
              <p:ext uri="{D42A27DB-BD31-4B8C-83A1-F6EECF244321}">
                <p14:modId xmlns:p14="http://schemas.microsoft.com/office/powerpoint/2010/main" val="1827056761"/>
              </p:ext>
            </p:extLst>
          </p:nvPr>
        </p:nvGraphicFramePr>
        <p:xfrm>
          <a:off x="307975" y="2606675"/>
          <a:ext cx="2647950" cy="1481138"/>
        </p:xfrm>
        <a:graphic>
          <a:graphicData uri="http://schemas.openxmlformats.org/drawingml/2006/chart">
            <c:chart xmlns:c="http://schemas.openxmlformats.org/drawingml/2006/chart" xmlns:r="http://schemas.openxmlformats.org/officeDocument/2006/relationships" r:id="rId45"/>
          </a:graphicData>
        </a:graphic>
      </p:graphicFrame>
      <p:sp>
        <p:nvSpPr>
          <p:cNvPr id="78" name="Marcador de texto 2">
            <a:extLst>
              <a:ext uri="{FF2B5EF4-FFF2-40B4-BE49-F238E27FC236}">
                <a16:creationId xmlns:a16="http://schemas.microsoft.com/office/drawing/2014/main" id="{3E2A1918-27F3-4326-8B12-E85634605BC8}"/>
              </a:ext>
            </a:extLst>
          </p:cNvPr>
          <p:cNvSpPr>
            <a:spLocks noGrp="1"/>
          </p:cNvSpPr>
          <p:nvPr>
            <p:custDataLst>
              <p:tags r:id="rId7"/>
            </p:custDataLst>
          </p:nvPr>
        </p:nvSpPr>
        <p:spPr bwMode="auto">
          <a:xfrm>
            <a:off x="519113" y="41068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9E16D6F3-ED62-47E9-A968-0187F5403CDD}" type="datetime'''''''t''''o''ta''''''''l u''''''sua''r''i''os'' '''">
              <a:rPr lang="es-ES" altLang="en-US" sz="1200" smtClean="0"/>
              <a:pPr/>
              <a:t>total usuarios </a:t>
            </a:fld>
            <a:endParaRPr lang="es-ES" sz="1200" dirty="0">
              <a:sym typeface="+mn-lt"/>
            </a:endParaRPr>
          </a:p>
        </p:txBody>
      </p:sp>
      <p:sp>
        <p:nvSpPr>
          <p:cNvPr id="79" name="Marcador de texto 2">
            <a:extLst>
              <a:ext uri="{FF2B5EF4-FFF2-40B4-BE49-F238E27FC236}">
                <a16:creationId xmlns:a16="http://schemas.microsoft.com/office/drawing/2014/main" id="{3E2A1918-27F3-4326-8B12-E85634605BC8}"/>
              </a:ext>
            </a:extLst>
          </p:cNvPr>
          <p:cNvSpPr>
            <a:spLocks noGrp="1"/>
          </p:cNvSpPr>
          <p:nvPr>
            <p:custDataLst>
              <p:tags r:id="rId8"/>
            </p:custDataLst>
          </p:nvPr>
        </p:nvSpPr>
        <p:spPr bwMode="auto">
          <a:xfrm>
            <a:off x="1281113"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05B77EDF-81B8-4EC7-BFC1-B028D685A3D2}" type="datetime'''f''''''u''''er''a ''''''''''de r''esidenc''i''a''''''s'''''">
              <a:rPr lang="es-ES" altLang="en-US" sz="1200" smtClean="0"/>
              <a:pPr/>
              <a:t>fuera de residencias</a:t>
            </a:fld>
            <a:endParaRPr lang="es-ES" sz="1200" dirty="0">
              <a:sym typeface="+mn-lt"/>
            </a:endParaRPr>
          </a:p>
        </p:txBody>
      </p:sp>
      <p:sp>
        <p:nvSpPr>
          <p:cNvPr id="80" name="Marcador de texto 2">
            <a:extLst>
              <a:ext uri="{FF2B5EF4-FFF2-40B4-BE49-F238E27FC236}">
                <a16:creationId xmlns:a16="http://schemas.microsoft.com/office/drawing/2014/main" id="{3E2A1918-27F3-4326-8B12-E85634605BC8}"/>
              </a:ext>
            </a:extLst>
          </p:cNvPr>
          <p:cNvSpPr>
            <a:spLocks noGrp="1"/>
          </p:cNvSpPr>
          <p:nvPr>
            <p:custDataLst>
              <p:tags r:id="rId9"/>
            </p:custDataLst>
          </p:nvPr>
        </p:nvSpPr>
        <p:spPr bwMode="auto">
          <a:xfrm>
            <a:off x="2108200"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9A3EA78-B325-48EC-BEFB-CFAB80E0DD8D}" type="datetime'e''''n'' r''''es''''ide''''''''''nc''''i''''a''''s'''''">
              <a:rPr lang="es-ES" altLang="en-US" sz="1200" smtClean="0"/>
              <a:pPr/>
              <a:t>en residencias</a:t>
            </a:fld>
            <a:endParaRPr lang="es-ES" sz="1200" dirty="0">
              <a:sym typeface="+mn-lt"/>
            </a:endParaRPr>
          </a:p>
        </p:txBody>
      </p:sp>
      <p:cxnSp>
        <p:nvCxnSpPr>
          <p:cNvPr id="138" name="Conector recto 137">
            <a:extLst>
              <a:ext uri="{FF2B5EF4-FFF2-40B4-BE49-F238E27FC236}">
                <a16:creationId xmlns:a16="http://schemas.microsoft.com/office/drawing/2014/main" id="{C22F8240-A73A-4300-869D-F7858F62BB4F}"/>
              </a:ext>
            </a:extLst>
          </p:cNvPr>
          <p:cNvCxnSpPr/>
          <p:nvPr>
            <p:custDataLst>
              <p:tags r:id="rId10"/>
            </p:custDataLst>
          </p:nvPr>
        </p:nvCxnSpPr>
        <p:spPr bwMode="auto">
          <a:xfrm>
            <a:off x="3943350" y="2832100"/>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Conector recto 136">
            <a:extLst>
              <a:ext uri="{FF2B5EF4-FFF2-40B4-BE49-F238E27FC236}">
                <a16:creationId xmlns:a16="http://schemas.microsoft.com/office/drawing/2014/main" id="{453F83CC-DBBC-4450-9850-AC19C4DDE492}"/>
              </a:ext>
            </a:extLst>
          </p:cNvPr>
          <p:cNvCxnSpPr/>
          <p:nvPr>
            <p:custDataLst>
              <p:tags r:id="rId11"/>
            </p:custDataLst>
          </p:nvPr>
        </p:nvCxnSpPr>
        <p:spPr bwMode="auto">
          <a:xfrm>
            <a:off x="4772025" y="3167063"/>
            <a:ext cx="366713"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09" name="Chart 3">
            <a:extLst>
              <a:ext uri="{FF2B5EF4-FFF2-40B4-BE49-F238E27FC236}">
                <a16:creationId xmlns:a16="http://schemas.microsoft.com/office/drawing/2014/main" id="{587BE499-72FA-45CE-8774-C2F43398AA70}"/>
              </a:ext>
            </a:extLst>
          </p:cNvPr>
          <p:cNvGraphicFramePr/>
          <p:nvPr>
            <p:custDataLst>
              <p:tags r:id="rId12"/>
            </p:custDataLst>
            <p:extLst>
              <p:ext uri="{D42A27DB-BD31-4B8C-83A1-F6EECF244321}">
                <p14:modId xmlns:p14="http://schemas.microsoft.com/office/powerpoint/2010/main" val="1911302570"/>
              </p:ext>
            </p:extLst>
          </p:nvPr>
        </p:nvGraphicFramePr>
        <p:xfrm>
          <a:off x="3217863" y="2606675"/>
          <a:ext cx="2647950" cy="1481138"/>
        </p:xfrm>
        <a:graphic>
          <a:graphicData uri="http://schemas.openxmlformats.org/drawingml/2006/chart">
            <c:chart xmlns:c="http://schemas.openxmlformats.org/drawingml/2006/chart" xmlns:r="http://schemas.openxmlformats.org/officeDocument/2006/relationships" r:id="rId46"/>
          </a:graphicData>
        </a:graphic>
      </p:graphicFrame>
      <p:sp>
        <p:nvSpPr>
          <p:cNvPr id="147" name="Marcador de texto 2">
            <a:extLst>
              <a:ext uri="{FF2B5EF4-FFF2-40B4-BE49-F238E27FC236}">
                <a16:creationId xmlns:a16="http://schemas.microsoft.com/office/drawing/2014/main" id="{A3E4C019-5D17-4292-97CD-19FB64029E9E}"/>
              </a:ext>
            </a:extLst>
          </p:cNvPr>
          <p:cNvSpPr>
            <a:spLocks noGrp="1"/>
          </p:cNvSpPr>
          <p:nvPr>
            <p:custDataLst>
              <p:tags r:id="rId13"/>
            </p:custDataLst>
          </p:nvPr>
        </p:nvSpPr>
        <p:spPr bwMode="auto">
          <a:xfrm>
            <a:off x="3429000" y="41068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76800A1A-04FE-434A-95AD-9D9129C04E6E}" type="datetime't''o''ta''''''l'''''''' usu''''''''''''a''r''''''''io''s '''">
              <a:rPr lang="es-ES" altLang="en-US" sz="1200" smtClean="0"/>
              <a:pPr/>
              <a:t>total usuarios </a:t>
            </a:fld>
            <a:endParaRPr lang="es-ES" sz="1200" dirty="0">
              <a:sym typeface="+mn-lt"/>
            </a:endParaRPr>
          </a:p>
        </p:txBody>
      </p:sp>
      <p:sp>
        <p:nvSpPr>
          <p:cNvPr id="148" name="Marcador de texto 2">
            <a:extLst>
              <a:ext uri="{FF2B5EF4-FFF2-40B4-BE49-F238E27FC236}">
                <a16:creationId xmlns:a16="http://schemas.microsoft.com/office/drawing/2014/main" id="{310FA2A1-4541-4C95-9F12-D95EFAF6D6E5}"/>
              </a:ext>
            </a:extLst>
          </p:cNvPr>
          <p:cNvSpPr>
            <a:spLocks noGrp="1"/>
          </p:cNvSpPr>
          <p:nvPr>
            <p:custDataLst>
              <p:tags r:id="rId14"/>
            </p:custDataLst>
          </p:nvPr>
        </p:nvSpPr>
        <p:spPr bwMode="auto">
          <a:xfrm>
            <a:off x="4191000"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BC1C44D-202D-436C-862F-72552A93398B}" type="datetime'f''''u''er''a'''''' ''''de re''si''''''''''''den''ci''a''s'''">
              <a:rPr lang="es-ES" altLang="en-US" sz="1200" smtClean="0"/>
              <a:pPr/>
              <a:t>fuera de residencias</a:t>
            </a:fld>
            <a:endParaRPr lang="es-ES" sz="1200" dirty="0">
              <a:sym typeface="+mn-lt"/>
            </a:endParaRPr>
          </a:p>
        </p:txBody>
      </p:sp>
      <p:sp>
        <p:nvSpPr>
          <p:cNvPr id="149" name="Marcador de texto 2">
            <a:extLst>
              <a:ext uri="{FF2B5EF4-FFF2-40B4-BE49-F238E27FC236}">
                <a16:creationId xmlns:a16="http://schemas.microsoft.com/office/drawing/2014/main" id="{8A15470D-50C2-423B-8DD8-A9BDAAF3E492}"/>
              </a:ext>
            </a:extLst>
          </p:cNvPr>
          <p:cNvSpPr>
            <a:spLocks noGrp="1"/>
          </p:cNvSpPr>
          <p:nvPr>
            <p:custDataLst>
              <p:tags r:id="rId15"/>
            </p:custDataLst>
          </p:nvPr>
        </p:nvSpPr>
        <p:spPr bwMode="auto">
          <a:xfrm>
            <a:off x="5018088"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E719C47-23C1-4930-B487-03CF9F600722}" type="datetime'''''e''''n'' re''s''''''id''e''ncia''''s'''''''">
              <a:rPr lang="es-ES" altLang="en-US" sz="1200" smtClean="0"/>
              <a:pPr/>
              <a:t>en residencias</a:t>
            </a:fld>
            <a:endParaRPr lang="es-ES" sz="1200" dirty="0">
              <a:sym typeface="+mn-lt"/>
            </a:endParaRPr>
          </a:p>
        </p:txBody>
      </p:sp>
      <p:cxnSp>
        <p:nvCxnSpPr>
          <p:cNvPr id="157" name="Conector recto 156">
            <a:extLst>
              <a:ext uri="{FF2B5EF4-FFF2-40B4-BE49-F238E27FC236}">
                <a16:creationId xmlns:a16="http://schemas.microsoft.com/office/drawing/2014/main" id="{3EE05E3B-7583-4891-A126-91C694077D20}"/>
              </a:ext>
            </a:extLst>
          </p:cNvPr>
          <p:cNvCxnSpPr/>
          <p:nvPr>
            <p:custDataLst>
              <p:tags r:id="rId16"/>
            </p:custDataLst>
          </p:nvPr>
        </p:nvCxnSpPr>
        <p:spPr bwMode="auto">
          <a:xfrm>
            <a:off x="7081838" y="2832100"/>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8" name="Conector recto 157">
            <a:extLst>
              <a:ext uri="{FF2B5EF4-FFF2-40B4-BE49-F238E27FC236}">
                <a16:creationId xmlns:a16="http://schemas.microsoft.com/office/drawing/2014/main" id="{6F875FFB-9E0F-4271-9DE7-ACA836F57557}"/>
              </a:ext>
            </a:extLst>
          </p:cNvPr>
          <p:cNvCxnSpPr/>
          <p:nvPr>
            <p:custDataLst>
              <p:tags r:id="rId17"/>
            </p:custDataLst>
          </p:nvPr>
        </p:nvCxnSpPr>
        <p:spPr bwMode="auto">
          <a:xfrm>
            <a:off x="7910513" y="3252788"/>
            <a:ext cx="366713"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11" name="Chart 3">
            <a:extLst>
              <a:ext uri="{FF2B5EF4-FFF2-40B4-BE49-F238E27FC236}">
                <a16:creationId xmlns:a16="http://schemas.microsoft.com/office/drawing/2014/main" id="{7300877B-1604-4A43-AE01-300163B02D4C}"/>
              </a:ext>
            </a:extLst>
          </p:cNvPr>
          <p:cNvGraphicFramePr/>
          <p:nvPr>
            <p:custDataLst>
              <p:tags r:id="rId18"/>
            </p:custDataLst>
            <p:extLst>
              <p:ext uri="{D42A27DB-BD31-4B8C-83A1-F6EECF244321}">
                <p14:modId xmlns:p14="http://schemas.microsoft.com/office/powerpoint/2010/main" val="2456530466"/>
              </p:ext>
            </p:extLst>
          </p:nvPr>
        </p:nvGraphicFramePr>
        <p:xfrm>
          <a:off x="6356350" y="2606675"/>
          <a:ext cx="2647950" cy="1481138"/>
        </p:xfrm>
        <a:graphic>
          <a:graphicData uri="http://schemas.openxmlformats.org/drawingml/2006/chart">
            <c:chart xmlns:c="http://schemas.openxmlformats.org/drawingml/2006/chart" xmlns:r="http://schemas.openxmlformats.org/officeDocument/2006/relationships" r:id="rId47"/>
          </a:graphicData>
        </a:graphic>
      </p:graphicFrame>
      <p:sp>
        <p:nvSpPr>
          <p:cNvPr id="166" name="Marcador de texto 2">
            <a:extLst>
              <a:ext uri="{FF2B5EF4-FFF2-40B4-BE49-F238E27FC236}">
                <a16:creationId xmlns:a16="http://schemas.microsoft.com/office/drawing/2014/main" id="{5709C282-13F0-4240-BF18-AD2506757B9E}"/>
              </a:ext>
            </a:extLst>
          </p:cNvPr>
          <p:cNvSpPr>
            <a:spLocks noGrp="1"/>
          </p:cNvSpPr>
          <p:nvPr>
            <p:custDataLst>
              <p:tags r:id="rId19"/>
            </p:custDataLst>
          </p:nvPr>
        </p:nvSpPr>
        <p:spPr bwMode="auto">
          <a:xfrm>
            <a:off x="6567488" y="41068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FD62EF2-557C-4E01-852A-365CE7AF2FBD}" type="datetime'''''''''''''''tot''''al'''''''' ''usu''''''ar''''ios'' '''''">
              <a:rPr lang="es-ES" altLang="en-US" sz="1200" smtClean="0"/>
              <a:pPr/>
              <a:t>total usuarios </a:t>
            </a:fld>
            <a:endParaRPr lang="es-ES" sz="1200" dirty="0">
              <a:sym typeface="+mn-lt"/>
            </a:endParaRPr>
          </a:p>
        </p:txBody>
      </p:sp>
      <p:sp>
        <p:nvSpPr>
          <p:cNvPr id="167" name="Marcador de texto 2">
            <a:extLst>
              <a:ext uri="{FF2B5EF4-FFF2-40B4-BE49-F238E27FC236}">
                <a16:creationId xmlns:a16="http://schemas.microsoft.com/office/drawing/2014/main" id="{08861DBC-9445-4236-9446-657FB1397007}"/>
              </a:ext>
            </a:extLst>
          </p:cNvPr>
          <p:cNvSpPr>
            <a:spLocks noGrp="1"/>
          </p:cNvSpPr>
          <p:nvPr>
            <p:custDataLst>
              <p:tags r:id="rId20"/>
            </p:custDataLst>
          </p:nvPr>
        </p:nvSpPr>
        <p:spPr bwMode="auto">
          <a:xfrm>
            <a:off x="7329488"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D44D7E8-E58D-4F10-A301-3BC0BDAC4638}" type="datetime'f''''u''''e''''''''ra ''d''e'''' ''''''r''es''ide''ncias'''">
              <a:rPr lang="es-ES" altLang="en-US" sz="1200" smtClean="0"/>
              <a:pPr/>
              <a:t>fuera de residencias</a:t>
            </a:fld>
            <a:endParaRPr lang="es-ES" sz="1200" dirty="0">
              <a:sym typeface="+mn-lt"/>
            </a:endParaRPr>
          </a:p>
        </p:txBody>
      </p:sp>
      <p:sp>
        <p:nvSpPr>
          <p:cNvPr id="168" name="Marcador de texto 2">
            <a:extLst>
              <a:ext uri="{FF2B5EF4-FFF2-40B4-BE49-F238E27FC236}">
                <a16:creationId xmlns:a16="http://schemas.microsoft.com/office/drawing/2014/main" id="{D37002E2-FAA8-4EE8-8BF9-4FD59E14D1D4}"/>
              </a:ext>
            </a:extLst>
          </p:cNvPr>
          <p:cNvSpPr>
            <a:spLocks noGrp="1"/>
          </p:cNvSpPr>
          <p:nvPr>
            <p:custDataLst>
              <p:tags r:id="rId21"/>
            </p:custDataLst>
          </p:nvPr>
        </p:nvSpPr>
        <p:spPr bwMode="auto">
          <a:xfrm>
            <a:off x="8156575" y="41068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DFAD275-CD51-4AD7-A5C4-993A302EC55F}" type="datetime'en'''''' ''''r''e''''''s''''''i''''''''d''en''c''ia''s'">
              <a:rPr lang="es-ES" altLang="en-US" sz="1200" smtClean="0"/>
              <a:pPr/>
              <a:t>en residencias</a:t>
            </a:fld>
            <a:endParaRPr lang="es-ES" sz="1200" dirty="0">
              <a:sym typeface="+mn-lt"/>
            </a:endParaRPr>
          </a:p>
        </p:txBody>
      </p:sp>
      <p:cxnSp>
        <p:nvCxnSpPr>
          <p:cNvPr id="180" name="Conector recto 179">
            <a:extLst>
              <a:ext uri="{FF2B5EF4-FFF2-40B4-BE49-F238E27FC236}">
                <a16:creationId xmlns:a16="http://schemas.microsoft.com/office/drawing/2014/main" id="{0CBCEE99-70D3-4DDF-8812-494ED24835E2}"/>
              </a:ext>
            </a:extLst>
          </p:cNvPr>
          <p:cNvCxnSpPr/>
          <p:nvPr>
            <p:custDataLst>
              <p:tags r:id="rId22"/>
            </p:custDataLst>
          </p:nvPr>
        </p:nvCxnSpPr>
        <p:spPr bwMode="auto">
          <a:xfrm>
            <a:off x="1033463" y="4919663"/>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13" name="Chart 3">
            <a:extLst>
              <a:ext uri="{FF2B5EF4-FFF2-40B4-BE49-F238E27FC236}">
                <a16:creationId xmlns:a16="http://schemas.microsoft.com/office/drawing/2014/main" id="{A25DC384-0A6F-46C3-BF9A-07ABB924A126}"/>
              </a:ext>
            </a:extLst>
          </p:cNvPr>
          <p:cNvGraphicFramePr/>
          <p:nvPr>
            <p:custDataLst>
              <p:tags r:id="rId23"/>
            </p:custDataLst>
            <p:extLst>
              <p:ext uri="{D42A27DB-BD31-4B8C-83A1-F6EECF244321}">
                <p14:modId xmlns:p14="http://schemas.microsoft.com/office/powerpoint/2010/main" val="3316379681"/>
              </p:ext>
            </p:extLst>
          </p:nvPr>
        </p:nvGraphicFramePr>
        <p:xfrm>
          <a:off x="307975" y="4694238"/>
          <a:ext cx="2647950" cy="1450975"/>
        </p:xfrm>
        <a:graphic>
          <a:graphicData uri="http://schemas.openxmlformats.org/drawingml/2006/chart">
            <c:chart xmlns:c="http://schemas.openxmlformats.org/drawingml/2006/chart" xmlns:r="http://schemas.openxmlformats.org/officeDocument/2006/relationships" r:id="rId48"/>
          </a:graphicData>
        </a:graphic>
      </p:graphicFrame>
      <p:sp>
        <p:nvSpPr>
          <p:cNvPr id="189" name="Marcador de texto 2">
            <a:extLst>
              <a:ext uri="{FF2B5EF4-FFF2-40B4-BE49-F238E27FC236}">
                <a16:creationId xmlns:a16="http://schemas.microsoft.com/office/drawing/2014/main" id="{28631269-644E-4B6A-A2BB-BEACF2F20F51}"/>
              </a:ext>
            </a:extLst>
          </p:cNvPr>
          <p:cNvSpPr>
            <a:spLocks noGrp="1"/>
          </p:cNvSpPr>
          <p:nvPr>
            <p:custDataLst>
              <p:tags r:id="rId24"/>
            </p:custDataLst>
          </p:nvPr>
        </p:nvSpPr>
        <p:spPr bwMode="auto">
          <a:xfrm>
            <a:off x="1281113"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A7741C1-590A-4D75-9846-5B7FC7A9B519}" type="datetime'f''u''e''''ra d''e'''''''' ''resid''e''''''nci''''''a''''s'">
              <a:rPr lang="es-ES" altLang="en-US" sz="1200" smtClean="0"/>
              <a:pPr/>
              <a:t>fuera de residencias</a:t>
            </a:fld>
            <a:endParaRPr lang="es-ES" sz="1200" dirty="0">
              <a:sym typeface="+mn-lt"/>
            </a:endParaRPr>
          </a:p>
        </p:txBody>
      </p:sp>
      <p:sp>
        <p:nvSpPr>
          <p:cNvPr id="188" name="Marcador de texto 2">
            <a:extLst>
              <a:ext uri="{FF2B5EF4-FFF2-40B4-BE49-F238E27FC236}">
                <a16:creationId xmlns:a16="http://schemas.microsoft.com/office/drawing/2014/main" id="{E9E26653-1ED4-494A-ADF9-7A6246207E25}"/>
              </a:ext>
            </a:extLst>
          </p:cNvPr>
          <p:cNvSpPr>
            <a:spLocks noGrp="1"/>
          </p:cNvSpPr>
          <p:nvPr>
            <p:custDataLst>
              <p:tags r:id="rId25"/>
            </p:custDataLst>
          </p:nvPr>
        </p:nvSpPr>
        <p:spPr bwMode="auto">
          <a:xfrm>
            <a:off x="519113" y="61642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552E8E7B-549E-4252-961C-2E5A215AF664}" type="datetime'''''''t''o''''''ta''l'''''' ''u''''''''''s''u''''a''rio''s '''">
              <a:rPr lang="es-ES" altLang="en-US" sz="1200" smtClean="0"/>
              <a:pPr/>
              <a:t>total usuarios </a:t>
            </a:fld>
            <a:endParaRPr lang="es-ES" sz="1200" dirty="0">
              <a:sym typeface="+mn-lt"/>
            </a:endParaRPr>
          </a:p>
        </p:txBody>
      </p:sp>
      <p:sp>
        <p:nvSpPr>
          <p:cNvPr id="190" name="Marcador de texto 2">
            <a:extLst>
              <a:ext uri="{FF2B5EF4-FFF2-40B4-BE49-F238E27FC236}">
                <a16:creationId xmlns:a16="http://schemas.microsoft.com/office/drawing/2014/main" id="{75AA5176-4041-4081-9757-88897A363639}"/>
              </a:ext>
            </a:extLst>
          </p:cNvPr>
          <p:cNvSpPr>
            <a:spLocks noGrp="1"/>
          </p:cNvSpPr>
          <p:nvPr>
            <p:custDataLst>
              <p:tags r:id="rId26"/>
            </p:custDataLst>
          </p:nvPr>
        </p:nvSpPr>
        <p:spPr bwMode="auto">
          <a:xfrm>
            <a:off x="2108200"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AF18305-0805-418D-8E8F-C1D1BC7AF974}" type="datetime'''''e''''''n ''''re''si''''''''d''''''e''nc''ia''''s'''''''''">
              <a:rPr lang="es-ES" altLang="en-US" sz="1200" smtClean="0"/>
              <a:pPr/>
              <a:t>en residencias</a:t>
            </a:fld>
            <a:endParaRPr lang="es-ES" sz="1200" dirty="0">
              <a:sym typeface="+mn-lt"/>
            </a:endParaRPr>
          </a:p>
        </p:txBody>
      </p:sp>
      <p:sp>
        <p:nvSpPr>
          <p:cNvPr id="192" name="Marcador de texto 2">
            <a:extLst>
              <a:ext uri="{FF2B5EF4-FFF2-40B4-BE49-F238E27FC236}">
                <a16:creationId xmlns:a16="http://schemas.microsoft.com/office/drawing/2014/main" id="{891EEF22-1DEF-43B9-AC07-9CCE5CD799BE}"/>
              </a:ext>
            </a:extLst>
          </p:cNvPr>
          <p:cNvSpPr>
            <a:spLocks noGrp="1"/>
          </p:cNvSpPr>
          <p:nvPr>
            <p:custDataLst>
              <p:tags r:id="rId27"/>
            </p:custDataLst>
          </p:nvPr>
        </p:nvSpPr>
        <p:spPr bwMode="gray">
          <a:xfrm>
            <a:off x="2339976" y="5872163"/>
            <a:ext cx="239713" cy="1651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25400" tIns="0" rIns="25400" bIns="0" numCol="1" spcCol="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4FB11B0-BF20-4FBF-97E8-354B58AB83A6}" type="datetime'''0''''''''''''''''''''''%'''''">
              <a:rPr lang="es-ES" altLang="en-US" sz="1200" b="1" smtClean="0"/>
              <a:pPr/>
              <a:t>0%</a:t>
            </a:fld>
            <a:endParaRPr lang="es-ES" sz="1200" b="1" dirty="0">
              <a:sym typeface="+mn-lt"/>
            </a:endParaRPr>
          </a:p>
        </p:txBody>
      </p:sp>
      <p:cxnSp>
        <p:nvCxnSpPr>
          <p:cNvPr id="193" name="Conector recto 192">
            <a:extLst>
              <a:ext uri="{FF2B5EF4-FFF2-40B4-BE49-F238E27FC236}">
                <a16:creationId xmlns:a16="http://schemas.microsoft.com/office/drawing/2014/main" id="{BF6DC1C0-18C0-45F4-ACD3-F438E621EB26}"/>
              </a:ext>
            </a:extLst>
          </p:cNvPr>
          <p:cNvCxnSpPr/>
          <p:nvPr>
            <p:custDataLst>
              <p:tags r:id="rId28"/>
            </p:custDataLst>
          </p:nvPr>
        </p:nvCxnSpPr>
        <p:spPr bwMode="auto">
          <a:xfrm>
            <a:off x="3943350" y="4919663"/>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Conector recto 193">
            <a:extLst>
              <a:ext uri="{FF2B5EF4-FFF2-40B4-BE49-F238E27FC236}">
                <a16:creationId xmlns:a16="http://schemas.microsoft.com/office/drawing/2014/main" id="{FE665569-60F3-40B1-99C0-BC9937475525}"/>
              </a:ext>
            </a:extLst>
          </p:cNvPr>
          <p:cNvCxnSpPr/>
          <p:nvPr>
            <p:custDataLst>
              <p:tags r:id="rId29"/>
            </p:custDataLst>
          </p:nvPr>
        </p:nvCxnSpPr>
        <p:spPr bwMode="auto">
          <a:xfrm>
            <a:off x="4772025" y="5226050"/>
            <a:ext cx="366713"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12" name="Chart 3">
            <a:extLst>
              <a:ext uri="{FF2B5EF4-FFF2-40B4-BE49-F238E27FC236}">
                <a16:creationId xmlns:a16="http://schemas.microsoft.com/office/drawing/2014/main" id="{B6908CEB-E565-45B9-82D5-8ED78F1A8FFB}"/>
              </a:ext>
            </a:extLst>
          </p:cNvPr>
          <p:cNvGraphicFramePr/>
          <p:nvPr>
            <p:custDataLst>
              <p:tags r:id="rId30"/>
            </p:custDataLst>
            <p:extLst>
              <p:ext uri="{D42A27DB-BD31-4B8C-83A1-F6EECF244321}">
                <p14:modId xmlns:p14="http://schemas.microsoft.com/office/powerpoint/2010/main" val="2997381761"/>
              </p:ext>
            </p:extLst>
          </p:nvPr>
        </p:nvGraphicFramePr>
        <p:xfrm>
          <a:off x="3217863" y="4694238"/>
          <a:ext cx="2647950" cy="1450975"/>
        </p:xfrm>
        <a:graphic>
          <a:graphicData uri="http://schemas.openxmlformats.org/drawingml/2006/chart">
            <c:chart xmlns:c="http://schemas.openxmlformats.org/drawingml/2006/chart" xmlns:r="http://schemas.openxmlformats.org/officeDocument/2006/relationships" r:id="rId49"/>
          </a:graphicData>
        </a:graphic>
      </p:graphicFrame>
      <p:sp>
        <p:nvSpPr>
          <p:cNvPr id="202" name="Marcador de texto 2">
            <a:extLst>
              <a:ext uri="{FF2B5EF4-FFF2-40B4-BE49-F238E27FC236}">
                <a16:creationId xmlns:a16="http://schemas.microsoft.com/office/drawing/2014/main" id="{E8B27E81-448B-4026-A059-D831D094B069}"/>
              </a:ext>
            </a:extLst>
          </p:cNvPr>
          <p:cNvSpPr>
            <a:spLocks noGrp="1"/>
          </p:cNvSpPr>
          <p:nvPr>
            <p:custDataLst>
              <p:tags r:id="rId31"/>
            </p:custDataLst>
          </p:nvPr>
        </p:nvSpPr>
        <p:spPr bwMode="auto">
          <a:xfrm>
            <a:off x="3429000" y="61642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327CB9B9-D978-4107-B7C2-50D19E830CD4}" type="datetime't''''o''t''al'' usua''''''''''''''r''i''o''''''s '">
              <a:rPr lang="es-ES" altLang="en-US" sz="1200" smtClean="0"/>
              <a:pPr/>
              <a:t>total usuarios </a:t>
            </a:fld>
            <a:endParaRPr lang="es-ES" sz="1200" dirty="0">
              <a:sym typeface="+mn-lt"/>
            </a:endParaRPr>
          </a:p>
        </p:txBody>
      </p:sp>
      <p:sp>
        <p:nvSpPr>
          <p:cNvPr id="203" name="Marcador de texto 2">
            <a:extLst>
              <a:ext uri="{FF2B5EF4-FFF2-40B4-BE49-F238E27FC236}">
                <a16:creationId xmlns:a16="http://schemas.microsoft.com/office/drawing/2014/main" id="{D4F190CA-0BAA-42A1-9671-0FC86DEF9B4A}"/>
              </a:ext>
            </a:extLst>
          </p:cNvPr>
          <p:cNvSpPr>
            <a:spLocks noGrp="1"/>
          </p:cNvSpPr>
          <p:nvPr>
            <p:custDataLst>
              <p:tags r:id="rId32"/>
            </p:custDataLst>
          </p:nvPr>
        </p:nvSpPr>
        <p:spPr bwMode="auto">
          <a:xfrm>
            <a:off x="4191000"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1AC760D9-8FF6-4E24-8733-3700316A1AAA}" type="datetime'''f''u''e''ra'' de ''''''re''''''''s''''ide''''n''ci''as'''">
              <a:rPr lang="es-ES" altLang="en-US" sz="1200" smtClean="0"/>
              <a:pPr/>
              <a:t>fuera de residencias</a:t>
            </a:fld>
            <a:endParaRPr lang="es-ES" sz="1200" dirty="0">
              <a:sym typeface="+mn-lt"/>
            </a:endParaRPr>
          </a:p>
        </p:txBody>
      </p:sp>
      <p:sp>
        <p:nvSpPr>
          <p:cNvPr id="204" name="Marcador de texto 2">
            <a:extLst>
              <a:ext uri="{FF2B5EF4-FFF2-40B4-BE49-F238E27FC236}">
                <a16:creationId xmlns:a16="http://schemas.microsoft.com/office/drawing/2014/main" id="{015519DF-C38F-4C2B-B3E0-02EDD7CE91EC}"/>
              </a:ext>
            </a:extLst>
          </p:cNvPr>
          <p:cNvSpPr>
            <a:spLocks noGrp="1"/>
          </p:cNvSpPr>
          <p:nvPr>
            <p:custDataLst>
              <p:tags r:id="rId33"/>
            </p:custDataLst>
          </p:nvPr>
        </p:nvSpPr>
        <p:spPr bwMode="auto">
          <a:xfrm>
            <a:off x="5018088"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CB1DACD-5482-4A79-947A-2AA99784D517}" type="datetime'''''''en ''r''''e''''''''''si''de''''''''nc''''''''ia''s'''''">
              <a:rPr lang="es-ES" altLang="en-US" sz="1200" smtClean="0"/>
              <a:pPr/>
              <a:t>en residencias</a:t>
            </a:fld>
            <a:endParaRPr lang="es-ES" sz="1200" dirty="0">
              <a:sym typeface="+mn-lt"/>
            </a:endParaRPr>
          </a:p>
        </p:txBody>
      </p:sp>
      <p:cxnSp>
        <p:nvCxnSpPr>
          <p:cNvPr id="208" name="Conector recto 207">
            <a:extLst>
              <a:ext uri="{FF2B5EF4-FFF2-40B4-BE49-F238E27FC236}">
                <a16:creationId xmlns:a16="http://schemas.microsoft.com/office/drawing/2014/main" id="{90E91F92-5037-4C91-BFD3-380029590F68}"/>
              </a:ext>
            </a:extLst>
          </p:cNvPr>
          <p:cNvCxnSpPr/>
          <p:nvPr>
            <p:custDataLst>
              <p:tags r:id="rId34"/>
            </p:custDataLst>
          </p:nvPr>
        </p:nvCxnSpPr>
        <p:spPr bwMode="auto">
          <a:xfrm>
            <a:off x="7910513" y="5118100"/>
            <a:ext cx="366713"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7" name="Conector recto 206">
            <a:extLst>
              <a:ext uri="{FF2B5EF4-FFF2-40B4-BE49-F238E27FC236}">
                <a16:creationId xmlns:a16="http://schemas.microsoft.com/office/drawing/2014/main" id="{637EB43B-EE17-4FE9-9031-86617B4FA61E}"/>
              </a:ext>
            </a:extLst>
          </p:cNvPr>
          <p:cNvCxnSpPr/>
          <p:nvPr>
            <p:custDataLst>
              <p:tags r:id="rId35"/>
            </p:custDataLst>
          </p:nvPr>
        </p:nvCxnSpPr>
        <p:spPr bwMode="auto">
          <a:xfrm>
            <a:off x="7081838" y="4919663"/>
            <a:ext cx="368300" cy="0"/>
          </a:xfrm>
          <a:prstGeom prst="line">
            <a:avLst/>
          </a:prstGeom>
          <a:ln w="9525" cap="flat" cmpd="sng" algn="ctr">
            <a:solidFill>
              <a:schemeClr val="tx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14" name="Chart 3">
            <a:extLst>
              <a:ext uri="{FF2B5EF4-FFF2-40B4-BE49-F238E27FC236}">
                <a16:creationId xmlns:a16="http://schemas.microsoft.com/office/drawing/2014/main" id="{A78BD121-BCA6-402A-80A3-61EB80068D7B}"/>
              </a:ext>
            </a:extLst>
          </p:cNvPr>
          <p:cNvGraphicFramePr/>
          <p:nvPr>
            <p:custDataLst>
              <p:tags r:id="rId36"/>
            </p:custDataLst>
            <p:extLst>
              <p:ext uri="{D42A27DB-BD31-4B8C-83A1-F6EECF244321}">
                <p14:modId xmlns:p14="http://schemas.microsoft.com/office/powerpoint/2010/main" val="1194291781"/>
              </p:ext>
            </p:extLst>
          </p:nvPr>
        </p:nvGraphicFramePr>
        <p:xfrm>
          <a:off x="6356350" y="4694238"/>
          <a:ext cx="2647950" cy="1450975"/>
        </p:xfrm>
        <a:graphic>
          <a:graphicData uri="http://schemas.openxmlformats.org/drawingml/2006/chart">
            <c:chart xmlns:c="http://schemas.openxmlformats.org/drawingml/2006/chart" xmlns:r="http://schemas.openxmlformats.org/officeDocument/2006/relationships" r:id="rId50"/>
          </a:graphicData>
        </a:graphic>
      </p:graphicFrame>
      <p:sp>
        <p:nvSpPr>
          <p:cNvPr id="216" name="Marcador de texto 2">
            <a:extLst>
              <a:ext uri="{FF2B5EF4-FFF2-40B4-BE49-F238E27FC236}">
                <a16:creationId xmlns:a16="http://schemas.microsoft.com/office/drawing/2014/main" id="{9F182D14-A7E6-4661-8EA3-4CE08B5472FF}"/>
              </a:ext>
            </a:extLst>
          </p:cNvPr>
          <p:cNvSpPr>
            <a:spLocks noGrp="1"/>
          </p:cNvSpPr>
          <p:nvPr>
            <p:custDataLst>
              <p:tags r:id="rId37"/>
            </p:custDataLst>
          </p:nvPr>
        </p:nvSpPr>
        <p:spPr bwMode="auto">
          <a:xfrm>
            <a:off x="6567488" y="6164263"/>
            <a:ext cx="568325"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F6643E2-95E8-4971-B49D-EC69716093F0}" type="datetime'''t''ota''l'''' ''''''u''''''su''a''''rio''''''''s '">
              <a:rPr lang="es-ES" altLang="en-US" sz="1200" smtClean="0"/>
              <a:pPr/>
              <a:t>total usuarios </a:t>
            </a:fld>
            <a:endParaRPr lang="es-ES" sz="1200" dirty="0">
              <a:sym typeface="+mn-lt"/>
            </a:endParaRPr>
          </a:p>
        </p:txBody>
      </p:sp>
      <p:sp>
        <p:nvSpPr>
          <p:cNvPr id="217" name="Marcador de texto 2">
            <a:extLst>
              <a:ext uri="{FF2B5EF4-FFF2-40B4-BE49-F238E27FC236}">
                <a16:creationId xmlns:a16="http://schemas.microsoft.com/office/drawing/2014/main" id="{DFE141C2-86C4-4A43-B29B-A3ECB2F831A9}"/>
              </a:ext>
            </a:extLst>
          </p:cNvPr>
          <p:cNvSpPr>
            <a:spLocks noGrp="1"/>
          </p:cNvSpPr>
          <p:nvPr>
            <p:custDataLst>
              <p:tags r:id="rId38"/>
            </p:custDataLst>
          </p:nvPr>
        </p:nvSpPr>
        <p:spPr bwMode="auto">
          <a:xfrm>
            <a:off x="7329488"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EB6B430-5504-4BEF-87E6-9729241BFED0}" type="datetime'fu''''e''''ra ''de'''''''''''' r''''''esidenc''i''''a''''s'''">
              <a:rPr lang="es-ES" altLang="en-US" sz="1200" smtClean="0"/>
              <a:pPr/>
              <a:t>fuera de residencias</a:t>
            </a:fld>
            <a:endParaRPr lang="es-ES" sz="1200" dirty="0">
              <a:sym typeface="+mn-lt"/>
            </a:endParaRPr>
          </a:p>
        </p:txBody>
      </p:sp>
      <p:sp>
        <p:nvSpPr>
          <p:cNvPr id="218" name="Marcador de texto 2">
            <a:extLst>
              <a:ext uri="{FF2B5EF4-FFF2-40B4-BE49-F238E27FC236}">
                <a16:creationId xmlns:a16="http://schemas.microsoft.com/office/drawing/2014/main" id="{B969D3C8-AF07-4677-9836-BD5431F3DE67}"/>
              </a:ext>
            </a:extLst>
          </p:cNvPr>
          <p:cNvSpPr>
            <a:spLocks noGrp="1"/>
          </p:cNvSpPr>
          <p:nvPr>
            <p:custDataLst>
              <p:tags r:id="rId39"/>
            </p:custDataLst>
          </p:nvPr>
        </p:nvSpPr>
        <p:spPr bwMode="auto">
          <a:xfrm>
            <a:off x="8156575" y="6164263"/>
            <a:ext cx="703263" cy="33020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63B67AF-4E4B-40A7-B774-C2F846F86B3F}" type="datetime'''e''n'' r''e''''''s''id''''e''''n''c''''''''''''i''''as'''''">
              <a:rPr lang="es-ES" altLang="en-US" sz="1200" smtClean="0"/>
              <a:pPr/>
              <a:t>en residencias</a:t>
            </a:fld>
            <a:endParaRPr lang="es-ES" sz="1200" dirty="0">
              <a:sym typeface="+mn-lt"/>
            </a:endParaRPr>
          </a:p>
        </p:txBody>
      </p:sp>
      <p:pic>
        <p:nvPicPr>
          <p:cNvPr id="101380" name="Picture 4">
            <a:extLst>
              <a:ext uri="{FF2B5EF4-FFF2-40B4-BE49-F238E27FC236}">
                <a16:creationId xmlns:a16="http://schemas.microsoft.com/office/drawing/2014/main" id="{EFAF2C5B-4A75-4FBB-BB3B-86CA118FB6E5}"/>
              </a:ext>
            </a:extLst>
          </p:cNvPr>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193237" y="2832100"/>
            <a:ext cx="229475" cy="198783"/>
          </a:xfrm>
          <a:prstGeom prst="rect">
            <a:avLst/>
          </a:prstGeom>
          <a:noFill/>
          <a:extLst>
            <a:ext uri="{909E8E84-426E-40DD-AFC4-6F175D3DCCD1}">
              <a14:hiddenFill xmlns:a14="http://schemas.microsoft.com/office/drawing/2010/main">
                <a:solidFill>
                  <a:srgbClr val="FFFFFF"/>
                </a:solidFill>
              </a14:hiddenFill>
            </a:ext>
          </a:extLst>
        </p:spPr>
      </p:pic>
      <p:pic>
        <p:nvPicPr>
          <p:cNvPr id="101382" name="Picture 6" descr="Flag of France - Wikipedia">
            <a:extLst>
              <a:ext uri="{FF2B5EF4-FFF2-40B4-BE49-F238E27FC236}">
                <a16:creationId xmlns:a16="http://schemas.microsoft.com/office/drawing/2014/main" id="{81D3E639-7E20-4202-8BDF-97553FC217FB}"/>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041245" y="2824956"/>
            <a:ext cx="297579" cy="198783"/>
          </a:xfrm>
          <a:prstGeom prst="rect">
            <a:avLst/>
          </a:prstGeom>
          <a:noFill/>
          <a:extLst>
            <a:ext uri="{909E8E84-426E-40DD-AFC4-6F175D3DCCD1}">
              <a14:hiddenFill xmlns:a14="http://schemas.microsoft.com/office/drawing/2010/main">
                <a:solidFill>
                  <a:srgbClr val="FFFFFF"/>
                </a:solidFill>
              </a14:hiddenFill>
            </a:ext>
          </a:extLst>
        </p:spPr>
      </p:pic>
      <p:pic>
        <p:nvPicPr>
          <p:cNvPr id="101384" name="Picture 8">
            <a:extLst>
              <a:ext uri="{FF2B5EF4-FFF2-40B4-BE49-F238E27FC236}">
                <a16:creationId xmlns:a16="http://schemas.microsoft.com/office/drawing/2014/main" id="{B095E6D2-1D71-490C-A880-A68FFD840B18}"/>
              </a:ext>
            </a:extLst>
          </p:cNvPr>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086844" y="2819085"/>
            <a:ext cx="397564" cy="198782"/>
          </a:xfrm>
          <a:prstGeom prst="rect">
            <a:avLst/>
          </a:prstGeom>
          <a:noFill/>
          <a:extLst>
            <a:ext uri="{909E8E84-426E-40DD-AFC4-6F175D3DCCD1}">
              <a14:hiddenFill xmlns:a14="http://schemas.microsoft.com/office/drawing/2010/main">
                <a:solidFill>
                  <a:srgbClr val="FFFFFF"/>
                </a:solidFill>
              </a14:hiddenFill>
            </a:ext>
          </a:extLst>
        </p:spPr>
      </p:pic>
      <p:pic>
        <p:nvPicPr>
          <p:cNvPr id="101386" name="Picture 10">
            <a:extLst>
              <a:ext uri="{FF2B5EF4-FFF2-40B4-BE49-F238E27FC236}">
                <a16:creationId xmlns:a16="http://schemas.microsoft.com/office/drawing/2014/main" id="{8F636D95-0A30-4E75-8DC1-432BCB589056}"/>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157379" y="4918226"/>
            <a:ext cx="298019" cy="198783"/>
          </a:xfrm>
          <a:prstGeom prst="rect">
            <a:avLst/>
          </a:prstGeom>
          <a:noFill/>
          <a:extLst>
            <a:ext uri="{909E8E84-426E-40DD-AFC4-6F175D3DCCD1}">
              <a14:hiddenFill xmlns:a14="http://schemas.microsoft.com/office/drawing/2010/main">
                <a:solidFill>
                  <a:srgbClr val="FFFFFF"/>
                </a:solidFill>
              </a14:hiddenFill>
            </a:ext>
          </a:extLst>
        </p:spPr>
      </p:pic>
      <p:pic>
        <p:nvPicPr>
          <p:cNvPr id="101390" name="Picture 14" descr="England Flag 3 by 2">
            <a:extLst>
              <a:ext uri="{FF2B5EF4-FFF2-40B4-BE49-F238E27FC236}">
                <a16:creationId xmlns:a16="http://schemas.microsoft.com/office/drawing/2014/main" id="{33044DDD-DC91-408B-84B6-46A3C0A1DF74}"/>
              </a:ext>
            </a:extLst>
          </p:cNvPr>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3075393" y="4883573"/>
            <a:ext cx="278647" cy="167188"/>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F79A54ED-DA87-4006-BDD7-60154CC599B5}"/>
              </a:ext>
            </a:extLst>
          </p:cNvPr>
          <p:cNvSpPr txBox="1"/>
          <p:nvPr/>
        </p:nvSpPr>
        <p:spPr>
          <a:xfrm>
            <a:off x="2392" y="3136664"/>
            <a:ext cx="558350" cy="246221"/>
          </a:xfrm>
          <a:prstGeom prst="rect">
            <a:avLst/>
          </a:prstGeom>
          <a:noFill/>
        </p:spPr>
        <p:txBody>
          <a:bodyPr wrap="square" rtlCol="0">
            <a:spAutoFit/>
          </a:bodyPr>
          <a:lstStyle/>
          <a:p>
            <a:r>
              <a:rPr lang="es-ES" sz="1000" b="1" dirty="0"/>
              <a:t>Bélgica</a:t>
            </a:r>
          </a:p>
        </p:txBody>
      </p:sp>
      <p:sp>
        <p:nvSpPr>
          <p:cNvPr id="50" name="CuadroTexto 49">
            <a:extLst>
              <a:ext uri="{FF2B5EF4-FFF2-40B4-BE49-F238E27FC236}">
                <a16:creationId xmlns:a16="http://schemas.microsoft.com/office/drawing/2014/main" id="{CAFB8919-E3C5-4006-8D7D-271AAB1D1264}"/>
              </a:ext>
            </a:extLst>
          </p:cNvPr>
          <p:cNvSpPr txBox="1"/>
          <p:nvPr/>
        </p:nvSpPr>
        <p:spPr>
          <a:xfrm>
            <a:off x="2911959" y="3079938"/>
            <a:ext cx="591927" cy="246221"/>
          </a:xfrm>
          <a:prstGeom prst="rect">
            <a:avLst/>
          </a:prstGeom>
          <a:noFill/>
        </p:spPr>
        <p:txBody>
          <a:bodyPr wrap="square" rtlCol="0">
            <a:spAutoFit/>
          </a:bodyPr>
          <a:lstStyle/>
          <a:p>
            <a:r>
              <a:rPr lang="es-ES" sz="1000" b="1" dirty="0"/>
              <a:t>Francia</a:t>
            </a:r>
          </a:p>
        </p:txBody>
      </p:sp>
      <p:sp>
        <p:nvSpPr>
          <p:cNvPr id="51" name="CuadroTexto 50">
            <a:extLst>
              <a:ext uri="{FF2B5EF4-FFF2-40B4-BE49-F238E27FC236}">
                <a16:creationId xmlns:a16="http://schemas.microsoft.com/office/drawing/2014/main" id="{191F10E2-56FB-4E8A-B09D-1410719CB0F4}"/>
              </a:ext>
            </a:extLst>
          </p:cNvPr>
          <p:cNvSpPr txBox="1"/>
          <p:nvPr/>
        </p:nvSpPr>
        <p:spPr>
          <a:xfrm>
            <a:off x="5943387" y="3050139"/>
            <a:ext cx="698988" cy="246221"/>
          </a:xfrm>
          <a:prstGeom prst="rect">
            <a:avLst/>
          </a:prstGeom>
          <a:noFill/>
        </p:spPr>
        <p:txBody>
          <a:bodyPr wrap="square" rtlCol="0">
            <a:spAutoFit/>
          </a:bodyPr>
          <a:lstStyle/>
          <a:p>
            <a:r>
              <a:rPr lang="es-ES" sz="1000" b="1" dirty="0"/>
              <a:t>Eslovenia</a:t>
            </a:r>
          </a:p>
        </p:txBody>
      </p:sp>
      <p:sp>
        <p:nvSpPr>
          <p:cNvPr id="52" name="CuadroTexto 51">
            <a:extLst>
              <a:ext uri="{FF2B5EF4-FFF2-40B4-BE49-F238E27FC236}">
                <a16:creationId xmlns:a16="http://schemas.microsoft.com/office/drawing/2014/main" id="{C7C5A154-F55F-4C65-9237-1CCFB910657F}"/>
              </a:ext>
            </a:extLst>
          </p:cNvPr>
          <p:cNvSpPr txBox="1"/>
          <p:nvPr/>
        </p:nvSpPr>
        <p:spPr>
          <a:xfrm>
            <a:off x="19550" y="5126530"/>
            <a:ext cx="558350" cy="400110"/>
          </a:xfrm>
          <a:prstGeom prst="rect">
            <a:avLst/>
          </a:prstGeom>
          <a:noFill/>
        </p:spPr>
        <p:txBody>
          <a:bodyPr wrap="square" rtlCol="0">
            <a:spAutoFit/>
          </a:bodyPr>
          <a:lstStyle/>
          <a:p>
            <a:r>
              <a:rPr lang="es-ES" sz="1000" b="1" dirty="0" err="1"/>
              <a:t>Korea</a:t>
            </a:r>
            <a:r>
              <a:rPr lang="es-ES" sz="1000" b="1" dirty="0"/>
              <a:t> del Sur</a:t>
            </a:r>
          </a:p>
        </p:txBody>
      </p:sp>
      <p:sp>
        <p:nvSpPr>
          <p:cNvPr id="53" name="CuadroTexto 52">
            <a:extLst>
              <a:ext uri="{FF2B5EF4-FFF2-40B4-BE49-F238E27FC236}">
                <a16:creationId xmlns:a16="http://schemas.microsoft.com/office/drawing/2014/main" id="{8FEE76DA-DA0C-45A1-A3B8-AF9ABD16BC82}"/>
              </a:ext>
            </a:extLst>
          </p:cNvPr>
          <p:cNvSpPr txBox="1"/>
          <p:nvPr/>
        </p:nvSpPr>
        <p:spPr>
          <a:xfrm>
            <a:off x="2867117" y="5102939"/>
            <a:ext cx="701492" cy="246221"/>
          </a:xfrm>
          <a:prstGeom prst="rect">
            <a:avLst/>
          </a:prstGeom>
          <a:noFill/>
        </p:spPr>
        <p:txBody>
          <a:bodyPr wrap="square" rtlCol="0">
            <a:spAutoFit/>
          </a:bodyPr>
          <a:lstStyle/>
          <a:p>
            <a:r>
              <a:rPr lang="es-ES" sz="1000" b="1" dirty="0"/>
              <a:t>Inglaterra</a:t>
            </a:r>
          </a:p>
        </p:txBody>
      </p:sp>
      <p:sp>
        <p:nvSpPr>
          <p:cNvPr id="54" name="CuadroTexto 53">
            <a:extLst>
              <a:ext uri="{FF2B5EF4-FFF2-40B4-BE49-F238E27FC236}">
                <a16:creationId xmlns:a16="http://schemas.microsoft.com/office/drawing/2014/main" id="{E8F36D64-F38A-42CD-85A0-2F84839867A7}"/>
              </a:ext>
            </a:extLst>
          </p:cNvPr>
          <p:cNvSpPr txBox="1"/>
          <p:nvPr/>
        </p:nvSpPr>
        <p:spPr>
          <a:xfrm>
            <a:off x="5980046" y="5081566"/>
            <a:ext cx="698988" cy="400110"/>
          </a:xfrm>
          <a:prstGeom prst="rect">
            <a:avLst/>
          </a:prstGeom>
          <a:noFill/>
        </p:spPr>
        <p:txBody>
          <a:bodyPr wrap="square" rtlCol="0">
            <a:spAutoFit/>
          </a:bodyPr>
          <a:lstStyle/>
          <a:p>
            <a:r>
              <a:rPr lang="es-ES" sz="1000" b="1" dirty="0"/>
              <a:t>Irlanda del Norte</a:t>
            </a:r>
          </a:p>
        </p:txBody>
      </p:sp>
    </p:spTree>
    <p:extLst>
      <p:ext uri="{BB962C8B-B14F-4D97-AF65-F5344CB8AC3E}">
        <p14:creationId xmlns:p14="http://schemas.microsoft.com/office/powerpoint/2010/main" val="318177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187"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9" name="Título 1">
            <a:extLst>
              <a:ext uri="{FF2B5EF4-FFF2-40B4-BE49-F238E27FC236}">
                <a16:creationId xmlns:a16="http://schemas.microsoft.com/office/drawing/2014/main" id="{1729AB66-EB33-4AE9-A0D4-B0FCFCED4E66}"/>
              </a:ext>
            </a:extLst>
          </p:cNvPr>
          <p:cNvSpPr>
            <a:spLocks noGrp="1"/>
          </p:cNvSpPr>
          <p:nvPr>
            <p:ph type="title"/>
          </p:nvPr>
        </p:nvSpPr>
        <p:spPr>
          <a:xfrm>
            <a:off x="222654" y="527809"/>
            <a:ext cx="8698692" cy="1460018"/>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El impacto de la COVID-19 en las residencias para la tercera edad está en línea con la gravedad de la epidemia en España, que se sitúa como uno de los países con más fallecidos por millón de habitantes</a:t>
            </a:r>
          </a:p>
        </p:txBody>
      </p:sp>
      <p:sp>
        <p:nvSpPr>
          <p:cNvPr id="10" name="CuadroTexto 9">
            <a:extLst>
              <a:ext uri="{FF2B5EF4-FFF2-40B4-BE49-F238E27FC236}">
                <a16:creationId xmlns:a16="http://schemas.microsoft.com/office/drawing/2014/main" id="{3CA4F719-0234-4DB4-8E0B-4C8E3D13BDB5}"/>
              </a:ext>
            </a:extLst>
          </p:cNvPr>
          <p:cNvSpPr txBox="1"/>
          <p:nvPr/>
        </p:nvSpPr>
        <p:spPr>
          <a:xfrm>
            <a:off x="222654" y="1987827"/>
            <a:ext cx="2918111" cy="3600986"/>
          </a:xfrm>
          <a:prstGeom prst="rect">
            <a:avLst/>
          </a:prstGeom>
          <a:noFill/>
        </p:spPr>
        <p:txBody>
          <a:bodyPr wrap="square" rtlCol="0">
            <a:spAutoFit/>
          </a:bodyPr>
          <a:lstStyle/>
          <a:p>
            <a:pPr algn="just"/>
            <a:r>
              <a:rPr lang="es-ES" sz="1200" dirty="0">
                <a:latin typeface="Arial" panose="020B0604020202020204" pitchFamily="34" charset="0"/>
                <a:cs typeface="Arial" panose="020B0604020202020204" pitchFamily="34" charset="0"/>
              </a:rPr>
              <a:t>Alrededor de un 6% de la población residente ha fallecido por COVID-19, una cifra a priori elevada, pero que está </a:t>
            </a:r>
            <a:r>
              <a:rPr lang="es-ES" sz="1200" b="1" dirty="0">
                <a:latin typeface="Arial" panose="020B0604020202020204" pitchFamily="34" charset="0"/>
                <a:cs typeface="Arial" panose="020B0604020202020204" pitchFamily="34" charset="0"/>
              </a:rPr>
              <a:t>en línea con el nivel de contagio y letalidad del coronavirus en España</a:t>
            </a:r>
            <a:r>
              <a:rPr lang="es-ES" sz="1200" dirty="0">
                <a:latin typeface="Arial" panose="020B0604020202020204" pitchFamily="34" charset="0"/>
                <a:cs typeface="Arial" panose="020B0604020202020204" pitchFamily="34" charset="0"/>
              </a:rPr>
              <a:t>: alrededor de 600 fallecidos por COVID por cada millón de habitantes, por encima de la mayoría de países europeos.</a:t>
            </a:r>
          </a:p>
          <a:p>
            <a:pPr algn="just"/>
            <a:r>
              <a:rPr lang="es-ES" sz="1200" dirty="0">
                <a:latin typeface="Arial" panose="020B0604020202020204" pitchFamily="34" charset="0"/>
                <a:cs typeface="Arial" panose="020B0604020202020204" pitchFamily="34" charset="0"/>
              </a:rPr>
              <a:t>En cualquier caso, las causas de estas diferencias entre países son múltiples y, como ya hemos señalado, </a:t>
            </a:r>
            <a:r>
              <a:rPr lang="es-ES" sz="1200" b="1" dirty="0">
                <a:latin typeface="Arial" panose="020B0604020202020204" pitchFamily="34" charset="0"/>
                <a:cs typeface="Arial" panose="020B0604020202020204" pitchFamily="34" charset="0"/>
              </a:rPr>
              <a:t>los criterios de contabilización de fallecidos, la virulencia del contagio, elementos culturales o la organización de los sistemas sanitarios </a:t>
            </a:r>
            <a:r>
              <a:rPr lang="es-ES" sz="1200" dirty="0">
                <a:latin typeface="Arial" panose="020B0604020202020204" pitchFamily="34" charset="0"/>
                <a:cs typeface="Arial" panose="020B0604020202020204" pitchFamily="34" charset="0"/>
              </a:rPr>
              <a:t>hacen difícil una comparación razonable y ponderada de los datos en bruto, sin la debida contextualización. </a:t>
            </a:r>
          </a:p>
        </p:txBody>
      </p:sp>
      <p:graphicFrame>
        <p:nvGraphicFramePr>
          <p:cNvPr id="26" name="Marcador de contenido 25">
            <a:extLst>
              <a:ext uri="{FF2B5EF4-FFF2-40B4-BE49-F238E27FC236}">
                <a16:creationId xmlns:a16="http://schemas.microsoft.com/office/drawing/2014/main" id="{6FB4D383-B8CC-429A-A3DB-FC173BB7795C}"/>
              </a:ext>
            </a:extLst>
          </p:cNvPr>
          <p:cNvGraphicFramePr>
            <a:graphicFrameLocks noGrp="1"/>
          </p:cNvGraphicFramePr>
          <p:nvPr>
            <p:ph idx="1"/>
          </p:nvPr>
        </p:nvGraphicFramePr>
        <p:xfrm>
          <a:off x="3140765" y="2295604"/>
          <a:ext cx="5780581" cy="4034587"/>
        </p:xfrm>
        <a:graphic>
          <a:graphicData uri="http://schemas.openxmlformats.org/drawingml/2006/chart">
            <c:chart xmlns:c="http://schemas.openxmlformats.org/drawingml/2006/chart" xmlns:r="http://schemas.openxmlformats.org/officeDocument/2006/relationships" r:id="rId8"/>
          </a:graphicData>
        </a:graphic>
      </p:graphicFrame>
      <p:sp>
        <p:nvSpPr>
          <p:cNvPr id="8" name="CuadroTexto 7">
            <a:extLst>
              <a:ext uri="{FF2B5EF4-FFF2-40B4-BE49-F238E27FC236}">
                <a16:creationId xmlns:a16="http://schemas.microsoft.com/office/drawing/2014/main" id="{61632252-AF7A-46EA-A7F0-8380CD7215E7}"/>
              </a:ext>
            </a:extLst>
          </p:cNvPr>
          <p:cNvSpPr txBox="1"/>
          <p:nvPr/>
        </p:nvSpPr>
        <p:spPr>
          <a:xfrm>
            <a:off x="3140765" y="1987827"/>
            <a:ext cx="5780581" cy="276999"/>
          </a:xfrm>
          <a:prstGeom prst="rect">
            <a:avLst/>
          </a:prstGeom>
          <a:noFill/>
        </p:spPr>
        <p:txBody>
          <a:bodyPr wrap="square" rtlCol="0">
            <a:spAutoFit/>
          </a:bodyPr>
          <a:lstStyle/>
          <a:p>
            <a:pPr algn="ctr"/>
            <a:r>
              <a:rPr lang="es-ES" sz="1200" b="1" dirty="0">
                <a:solidFill>
                  <a:schemeClr val="accent6"/>
                </a:solidFill>
                <a:latin typeface="Arial" panose="020B0604020202020204" pitchFamily="34" charset="0"/>
                <a:cs typeface="Arial" panose="020B0604020202020204" pitchFamily="34" charset="0"/>
              </a:rPr>
              <a:t>Fallecidos en residencias vs. Fallecidos totales por COVID-19, por países</a:t>
            </a:r>
          </a:p>
        </p:txBody>
      </p:sp>
    </p:spTree>
    <p:extLst>
      <p:ext uri="{BB962C8B-B14F-4D97-AF65-F5344CB8AC3E}">
        <p14:creationId xmlns:p14="http://schemas.microsoft.com/office/powerpoint/2010/main" val="210567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1211"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Marcador de contenido 2">
            <a:extLst>
              <a:ext uri="{FF2B5EF4-FFF2-40B4-BE49-F238E27FC236}">
                <a16:creationId xmlns:a16="http://schemas.microsoft.com/office/drawing/2014/main" id="{5FEC6F63-8421-40F8-ABE5-B74FF0199079}"/>
              </a:ext>
            </a:extLst>
          </p:cNvPr>
          <p:cNvSpPr>
            <a:spLocks noGrp="1"/>
          </p:cNvSpPr>
          <p:nvPr>
            <p:ph idx="1"/>
          </p:nvPr>
        </p:nvSpPr>
        <p:spPr>
          <a:xfrm>
            <a:off x="222652" y="2206487"/>
            <a:ext cx="8698692" cy="506896"/>
          </a:xfrm>
          <a:solidFill>
            <a:schemeClr val="accent6">
              <a:lumMod val="75000"/>
            </a:schemeClr>
          </a:solidFill>
        </p:spPr>
        <p:txBody>
          <a:bodyPr anchor="ctr">
            <a:normAutofit/>
          </a:bodyPr>
          <a:lstStyle/>
          <a:p>
            <a:pPr marL="0" indent="0" algn="ctr">
              <a:buNone/>
            </a:pPr>
            <a:r>
              <a:rPr lang="es-ES" sz="2400" dirty="0">
                <a:solidFill>
                  <a:schemeClr val="bg1"/>
                </a:solidFill>
                <a:latin typeface="Arial" panose="020B0604020202020204" pitchFamily="34" charset="0"/>
                <a:cs typeface="Arial" panose="020B0604020202020204" pitchFamily="34" charset="0"/>
              </a:rPr>
              <a:t>Objetivos del documento</a:t>
            </a:r>
          </a:p>
        </p:txBody>
      </p:sp>
      <p:sp>
        <p:nvSpPr>
          <p:cNvPr id="9" name="Título 1">
            <a:extLst>
              <a:ext uri="{FF2B5EF4-FFF2-40B4-BE49-F238E27FC236}">
                <a16:creationId xmlns:a16="http://schemas.microsoft.com/office/drawing/2014/main" id="{40B1E3EA-5840-42E0-9126-3A15CD62BB72}"/>
              </a:ext>
            </a:extLst>
          </p:cNvPr>
          <p:cNvSpPr>
            <a:spLocks noGrp="1"/>
          </p:cNvSpPr>
          <p:nvPr>
            <p:ph type="title"/>
          </p:nvPr>
        </p:nvSpPr>
        <p:spPr>
          <a:xfrm>
            <a:off x="222654" y="527809"/>
            <a:ext cx="8698692" cy="1460018"/>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Con la pandemia todavía activa, pero con la situación mucho más controlada, conviene revisar lo ocurrido con una vocación constructiva y proponer desde el sector una serie de medidas futuras de mejora</a:t>
            </a:r>
          </a:p>
        </p:txBody>
      </p:sp>
      <p:sp>
        <p:nvSpPr>
          <p:cNvPr id="7" name="Marcador de contenido 2">
            <a:extLst>
              <a:ext uri="{FF2B5EF4-FFF2-40B4-BE49-F238E27FC236}">
                <a16:creationId xmlns:a16="http://schemas.microsoft.com/office/drawing/2014/main" id="{957B2DB2-AF92-4816-A9FC-6A454BAB9332}"/>
              </a:ext>
            </a:extLst>
          </p:cNvPr>
          <p:cNvSpPr txBox="1">
            <a:spLocks/>
          </p:cNvSpPr>
          <p:nvPr/>
        </p:nvSpPr>
        <p:spPr>
          <a:xfrm>
            <a:off x="222652" y="2812773"/>
            <a:ext cx="4273824" cy="35174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1800" b="1" dirty="0">
                <a:solidFill>
                  <a:schemeClr val="accent5">
                    <a:lumMod val="75000"/>
                  </a:schemeClr>
                </a:solidFill>
                <a:latin typeface="Arial" panose="020B0604020202020204" pitchFamily="34" charset="0"/>
                <a:cs typeface="Arial" panose="020B0604020202020204" pitchFamily="34" charset="0"/>
              </a:rPr>
              <a:t>DIAGNÓSTICO</a:t>
            </a:r>
          </a:p>
          <a:p>
            <a:pPr marL="0" indent="0" algn="just">
              <a:buFont typeface="Arial" panose="020B0604020202020204" pitchFamily="34" charset="0"/>
              <a:buNone/>
            </a:pPr>
            <a:r>
              <a:rPr lang="es-ES" sz="1200" dirty="0">
                <a:latin typeface="Arial" panose="020B0604020202020204" pitchFamily="34" charset="0"/>
                <a:cs typeface="Arial" panose="020B0604020202020204" pitchFamily="34" charset="0"/>
              </a:rPr>
              <a:t>Una vez que ha pasado lo peor la crisis, con el objetivo de realizar un diagnóstico sereno y constructivo de lo ocurrido, orientado a  proponer soluciones, hemos articulado el documento en torno a 4 áreas de mejora identificadas:</a:t>
            </a:r>
          </a:p>
          <a:p>
            <a:pPr marL="536575" indent="0" algn="just">
              <a:buNone/>
            </a:pPr>
            <a:r>
              <a:rPr lang="es-ES" sz="1200" b="1" dirty="0">
                <a:latin typeface="Arial" panose="020B0604020202020204" pitchFamily="34" charset="0"/>
                <a:cs typeface="Arial" panose="020B0604020202020204" pitchFamily="34" charset="0"/>
              </a:rPr>
              <a:t>A1. </a:t>
            </a:r>
            <a:r>
              <a:rPr lang="es-ES" sz="1200" dirty="0">
                <a:latin typeface="Arial" panose="020B0604020202020204" pitchFamily="34" charset="0"/>
                <a:cs typeface="Arial" panose="020B0604020202020204" pitchFamily="34" charset="0"/>
              </a:rPr>
              <a:t>Preparación para futuras emergencia sanitarias por epidemias</a:t>
            </a:r>
          </a:p>
          <a:p>
            <a:pPr marL="536575" indent="0" algn="just">
              <a:buNone/>
            </a:pPr>
            <a:r>
              <a:rPr lang="es-ES" sz="1200" b="1" dirty="0">
                <a:latin typeface="Arial" panose="020B0604020202020204" pitchFamily="34" charset="0"/>
                <a:cs typeface="Arial" panose="020B0604020202020204" pitchFamily="34" charset="0"/>
              </a:rPr>
              <a:t>A2. </a:t>
            </a:r>
            <a:r>
              <a:rPr lang="es-ES" sz="1200" dirty="0">
                <a:latin typeface="Arial" panose="020B0604020202020204" pitchFamily="34" charset="0"/>
                <a:cs typeface="Arial" panose="020B0604020202020204" pitchFamily="34" charset="0"/>
              </a:rPr>
              <a:t>Coordinación de las áreas social y sanitaria en el ámbito público</a:t>
            </a:r>
          </a:p>
          <a:p>
            <a:pPr marL="536575" indent="0" algn="just">
              <a:buNone/>
            </a:pPr>
            <a:r>
              <a:rPr lang="es-ES" sz="1200" b="1" dirty="0">
                <a:latin typeface="Arial" panose="020B0604020202020204" pitchFamily="34" charset="0"/>
                <a:cs typeface="Arial" panose="020B0604020202020204" pitchFamily="34" charset="0"/>
              </a:rPr>
              <a:t>A3. </a:t>
            </a:r>
            <a:r>
              <a:rPr lang="es-ES" sz="1200" dirty="0">
                <a:latin typeface="Arial" panose="020B0604020202020204" pitchFamily="34" charset="0"/>
                <a:cs typeface="Arial" panose="020B0604020202020204" pitchFamily="34" charset="0"/>
              </a:rPr>
              <a:t>Sostenibilidad financiera del sector y garantía de acceso universal a los dependientes</a:t>
            </a:r>
          </a:p>
          <a:p>
            <a:pPr marL="536575" indent="0" algn="just">
              <a:buNone/>
            </a:pPr>
            <a:r>
              <a:rPr lang="es-ES" sz="1200" b="1" dirty="0">
                <a:latin typeface="Arial" panose="020B0604020202020204" pitchFamily="34" charset="0"/>
                <a:cs typeface="Arial" panose="020B0604020202020204" pitchFamily="34" charset="0"/>
              </a:rPr>
              <a:t>A4. </a:t>
            </a:r>
            <a:r>
              <a:rPr lang="es-ES" sz="1200" dirty="0">
                <a:latin typeface="Arial" panose="020B0604020202020204" pitchFamily="34" charset="0"/>
                <a:cs typeface="Arial" panose="020B0604020202020204" pitchFamily="34" charset="0"/>
              </a:rPr>
              <a:t>Dimensionamiento adecuado del sector para cubrir la demanda presente y futura de plazas en residencias, de acuerdo a las recomendaciones de los organismos internacionales</a:t>
            </a:r>
          </a:p>
        </p:txBody>
      </p:sp>
      <p:sp>
        <p:nvSpPr>
          <p:cNvPr id="2" name="Flecha: hacia abajo 1">
            <a:extLst>
              <a:ext uri="{FF2B5EF4-FFF2-40B4-BE49-F238E27FC236}">
                <a16:creationId xmlns:a16="http://schemas.microsoft.com/office/drawing/2014/main" id="{CE89F01A-3E6D-44A3-8E1E-05D4D1144897}"/>
              </a:ext>
            </a:extLst>
          </p:cNvPr>
          <p:cNvSpPr/>
          <p:nvPr/>
        </p:nvSpPr>
        <p:spPr>
          <a:xfrm>
            <a:off x="457200" y="4055167"/>
            <a:ext cx="288235" cy="2275023"/>
          </a:xfrm>
          <a:prstGeom prst="downArrow">
            <a:avLst/>
          </a:prstGeom>
          <a:gradFill>
            <a:gsLst>
              <a:gs pos="0">
                <a:schemeClr val="accent1">
                  <a:lumMod val="5000"/>
                  <a:lumOff val="95000"/>
                </a:schemeClr>
              </a:gs>
              <a:gs pos="45000">
                <a:schemeClr val="accent5">
                  <a:lumMod val="60000"/>
                  <a:lumOff val="40000"/>
                </a:schemeClr>
              </a:gs>
              <a:gs pos="71000">
                <a:schemeClr val="accent5">
                  <a:lumMod val="75000"/>
                </a:schemeClr>
              </a:gs>
              <a:gs pos="100000">
                <a:schemeClr val="accent5">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Signo más 9">
            <a:extLst>
              <a:ext uri="{FF2B5EF4-FFF2-40B4-BE49-F238E27FC236}">
                <a16:creationId xmlns:a16="http://schemas.microsoft.com/office/drawing/2014/main" id="{853A059E-8285-474D-B519-05FDB82FCCB0}"/>
              </a:ext>
            </a:extLst>
          </p:cNvPr>
          <p:cNvSpPr/>
          <p:nvPr/>
        </p:nvSpPr>
        <p:spPr>
          <a:xfrm>
            <a:off x="168965" y="4055168"/>
            <a:ext cx="288235" cy="298172"/>
          </a:xfrm>
          <a:prstGeom prst="mathPlus">
            <a:avLst>
              <a:gd name="adj1" fmla="val 1399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Signo menos 10">
            <a:extLst>
              <a:ext uri="{FF2B5EF4-FFF2-40B4-BE49-F238E27FC236}">
                <a16:creationId xmlns:a16="http://schemas.microsoft.com/office/drawing/2014/main" id="{2C04F6C1-C437-46D4-9A63-04FD43D04B17}"/>
              </a:ext>
            </a:extLst>
          </p:cNvPr>
          <p:cNvSpPr/>
          <p:nvPr/>
        </p:nvSpPr>
        <p:spPr>
          <a:xfrm>
            <a:off x="168965" y="6123022"/>
            <a:ext cx="288235" cy="138112"/>
          </a:xfrm>
          <a:prstGeom prst="mathMinus">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CuadroTexto 11">
            <a:extLst>
              <a:ext uri="{FF2B5EF4-FFF2-40B4-BE49-F238E27FC236}">
                <a16:creationId xmlns:a16="http://schemas.microsoft.com/office/drawing/2014/main" id="{6D544497-A875-4714-8DCC-AAAEB9771A74}"/>
              </a:ext>
            </a:extLst>
          </p:cNvPr>
          <p:cNvSpPr txBox="1"/>
          <p:nvPr/>
        </p:nvSpPr>
        <p:spPr>
          <a:xfrm rot="16200000">
            <a:off x="-611517" y="5134427"/>
            <a:ext cx="1849197" cy="246221"/>
          </a:xfrm>
          <a:prstGeom prst="rect">
            <a:avLst/>
          </a:prstGeom>
          <a:noFill/>
        </p:spPr>
        <p:txBody>
          <a:bodyPr wrap="square" rtlCol="0">
            <a:spAutoFit/>
          </a:bodyPr>
          <a:lstStyle/>
          <a:p>
            <a:pPr algn="ctr"/>
            <a:r>
              <a:rPr lang="es-ES" sz="1000" dirty="0">
                <a:solidFill>
                  <a:schemeClr val="accent5">
                    <a:lumMod val="50000"/>
                  </a:schemeClr>
                </a:solidFill>
              </a:rPr>
              <a:t>Relación con crisis del COVID-19</a:t>
            </a:r>
          </a:p>
        </p:txBody>
      </p:sp>
      <p:sp>
        <p:nvSpPr>
          <p:cNvPr id="13" name="Marcador de contenido 2">
            <a:extLst>
              <a:ext uri="{FF2B5EF4-FFF2-40B4-BE49-F238E27FC236}">
                <a16:creationId xmlns:a16="http://schemas.microsoft.com/office/drawing/2014/main" id="{2617FC08-BB8A-4665-98E0-76C74FF1F283}"/>
              </a:ext>
            </a:extLst>
          </p:cNvPr>
          <p:cNvSpPr txBox="1">
            <a:spLocks/>
          </p:cNvSpPr>
          <p:nvPr/>
        </p:nvSpPr>
        <p:spPr>
          <a:xfrm>
            <a:off x="4647520" y="2812773"/>
            <a:ext cx="4273824" cy="35174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1800" b="1" dirty="0">
                <a:solidFill>
                  <a:schemeClr val="accent5">
                    <a:lumMod val="75000"/>
                  </a:schemeClr>
                </a:solidFill>
                <a:latin typeface="Arial" panose="020B0604020202020204" pitchFamily="34" charset="0"/>
                <a:cs typeface="Arial" panose="020B0604020202020204" pitchFamily="34" charset="0"/>
              </a:rPr>
              <a:t>PROPUESTAS</a:t>
            </a:r>
          </a:p>
          <a:p>
            <a:pPr marL="0" indent="0" algn="just">
              <a:buFont typeface="Arial" panose="020B0604020202020204" pitchFamily="34" charset="0"/>
              <a:buNone/>
            </a:pPr>
            <a:r>
              <a:rPr lang="es-ES" sz="1200" dirty="0">
                <a:latin typeface="Arial" panose="020B0604020202020204" pitchFamily="34" charset="0"/>
                <a:cs typeface="Arial" panose="020B0604020202020204" pitchFamily="34" charset="0"/>
              </a:rPr>
              <a:t>Sobre la base del diagnóstico realizado en las 4 áreas de mejora mencionadas, realizaremos una serie de </a:t>
            </a:r>
            <a:r>
              <a:rPr lang="es-ES" sz="1200" b="1" dirty="0">
                <a:latin typeface="Arial" panose="020B0604020202020204" pitchFamily="34" charset="0"/>
                <a:cs typeface="Arial" panose="020B0604020202020204" pitchFamily="34" charset="0"/>
              </a:rPr>
              <a:t>propuestas desde la Federación Empresarial de la Dependencia (FED)</a:t>
            </a:r>
            <a:r>
              <a:rPr lang="es-ES" sz="1200" dirty="0">
                <a:latin typeface="Arial" panose="020B0604020202020204" pitchFamily="34" charset="0"/>
                <a:cs typeface="Arial" panose="020B0604020202020204" pitchFamily="34" charset="0"/>
              </a:rPr>
              <a:t> que, a nuestro juicio, permitirán garantizar el </a:t>
            </a:r>
            <a:r>
              <a:rPr lang="es-ES" sz="1200" b="1" dirty="0">
                <a:latin typeface="Arial" panose="020B0604020202020204" pitchFamily="34" charset="0"/>
                <a:cs typeface="Arial" panose="020B0604020202020204" pitchFamily="34" charset="0"/>
              </a:rPr>
              <a:t>mantenimiento del servicio y su calidad en el medio y largo plazo</a:t>
            </a:r>
            <a:r>
              <a:rPr lang="es-ES" sz="1200" dirty="0">
                <a:latin typeface="Arial" panose="020B0604020202020204" pitchFamily="34" charset="0"/>
                <a:cs typeface="Arial" panose="020B0604020202020204" pitchFamily="34" charset="0"/>
              </a:rPr>
              <a:t>.</a:t>
            </a:r>
          </a:p>
          <a:p>
            <a:pPr marL="0" indent="0" algn="just">
              <a:buFont typeface="Arial" panose="020B0604020202020204" pitchFamily="34" charset="0"/>
              <a:buNone/>
            </a:pPr>
            <a:r>
              <a:rPr lang="es-ES" sz="1200" dirty="0">
                <a:latin typeface="Arial" panose="020B0604020202020204" pitchFamily="34" charset="0"/>
                <a:cs typeface="Arial" panose="020B0604020202020204" pitchFamily="34" charset="0"/>
              </a:rPr>
              <a:t>Algunas propuestas serán para mejorar la </a:t>
            </a:r>
            <a:r>
              <a:rPr lang="es-ES" sz="1200" b="1" dirty="0">
                <a:latin typeface="Arial" panose="020B0604020202020204" pitchFamily="34" charset="0"/>
                <a:cs typeface="Arial" panose="020B0604020202020204" pitchFamily="34" charset="0"/>
              </a:rPr>
              <a:t>respuesta ante futuras emergencias sanitarias</a:t>
            </a:r>
            <a:r>
              <a:rPr lang="es-ES" sz="1200" dirty="0">
                <a:latin typeface="Arial" panose="020B0604020202020204" pitchFamily="34" charset="0"/>
                <a:cs typeface="Arial" panose="020B0604020202020204" pitchFamily="34" charset="0"/>
              </a:rPr>
              <a:t>; otras están más relacionadas con una serie de </a:t>
            </a:r>
            <a:r>
              <a:rPr lang="es-ES" sz="1200" b="1" dirty="0">
                <a:latin typeface="Arial" panose="020B0604020202020204" pitchFamily="34" charset="0"/>
                <a:cs typeface="Arial" panose="020B0604020202020204" pitchFamily="34" charset="0"/>
              </a:rPr>
              <a:t>problemas preexistentes en el sector</a:t>
            </a:r>
            <a:r>
              <a:rPr lang="es-ES" sz="1200" dirty="0">
                <a:latin typeface="Arial" panose="020B0604020202020204" pitchFamily="34" charset="0"/>
                <a:cs typeface="Arial" panose="020B0604020202020204" pitchFamily="34" charset="0"/>
              </a:rPr>
              <a:t>, como puede ser la financiación, el déficit de plazas o la falta de personal, que </a:t>
            </a:r>
            <a:r>
              <a:rPr lang="es-ES" sz="1200" b="1" dirty="0">
                <a:latin typeface="Arial" panose="020B0604020202020204" pitchFamily="34" charset="0"/>
                <a:cs typeface="Arial" panose="020B0604020202020204" pitchFamily="34" charset="0"/>
              </a:rPr>
              <a:t>la crisis sanitaria del COVID-19 ha agravado </a:t>
            </a:r>
            <a:r>
              <a:rPr lang="es-ES" sz="1200" dirty="0">
                <a:latin typeface="Arial" panose="020B0604020202020204" pitchFamily="34" charset="0"/>
                <a:cs typeface="Arial" panose="020B0604020202020204" pitchFamily="34" charset="0"/>
              </a:rPr>
              <a:t>o, simplemente, ha puesto de manifiesto.</a:t>
            </a:r>
          </a:p>
          <a:p>
            <a:pPr marL="0" indent="0" algn="just">
              <a:buFont typeface="Arial" panose="020B0604020202020204" pitchFamily="34" charset="0"/>
              <a:buNone/>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340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2889035887"/>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943926052"/>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294708"/>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3.1. Emergencia sanitaria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8117822"/>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115613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36"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26774"/>
            <a:ext cx="8698692" cy="1461051"/>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La elevada tasa de propagación y letalidad del COVID-19 entre personas mayores obliga a una mejor planificación y sistematización ante futuras emergencias sanitarias</a:t>
            </a:r>
          </a:p>
        </p:txBody>
      </p:sp>
      <p:sp>
        <p:nvSpPr>
          <p:cNvPr id="7" name="Rectángulo 6">
            <a:extLst>
              <a:ext uri="{FF2B5EF4-FFF2-40B4-BE49-F238E27FC236}">
                <a16:creationId xmlns:a16="http://schemas.microsoft.com/office/drawing/2014/main" id="{88E31E08-3E12-4C4B-BBCA-A1A98B9C6603}"/>
              </a:ext>
            </a:extLst>
          </p:cNvPr>
          <p:cNvSpPr/>
          <p:nvPr/>
        </p:nvSpPr>
        <p:spPr>
          <a:xfrm>
            <a:off x="222653" y="1987825"/>
            <a:ext cx="3037381" cy="4343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atin typeface="Arial" panose="020B0604020202020204" pitchFamily="34" charset="0"/>
              <a:cs typeface="Arial" panose="020B0604020202020204" pitchFamily="34" charset="0"/>
            </a:endParaRPr>
          </a:p>
        </p:txBody>
      </p:sp>
      <p:sp>
        <p:nvSpPr>
          <p:cNvPr id="8" name="Rectángulo 7">
            <a:extLst>
              <a:ext uri="{FF2B5EF4-FFF2-40B4-BE49-F238E27FC236}">
                <a16:creationId xmlns:a16="http://schemas.microsoft.com/office/drawing/2014/main" id="{018FEAA7-62F7-4DD9-9FFC-6165F9EB5368}"/>
              </a:ext>
            </a:extLst>
          </p:cNvPr>
          <p:cNvSpPr/>
          <p:nvPr/>
        </p:nvSpPr>
        <p:spPr>
          <a:xfrm>
            <a:off x="3396548" y="1987824"/>
            <a:ext cx="5524797" cy="23853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46800" rIns="252000" rtlCol="0" anchor="ct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D1. Falta de planificación para una emergencia sanitaria</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La pandemia de la COVID-19 ha sido un crisis inesperada que ha tenido un notable impacto en los sectores social y sanitario, para la que no estábamos preparados en un inicio.</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Si bien, es imposible dimensionar el sector de la Dependencia para cualquier contingencia posible, la existencia de planes y protocolos de actuación claros y homogéneos podría haber ayudado a paliar su efecto.</a:t>
            </a:r>
          </a:p>
        </p:txBody>
      </p:sp>
      <p:sp>
        <p:nvSpPr>
          <p:cNvPr id="9" name="Rectángulo 8">
            <a:extLst>
              <a:ext uri="{FF2B5EF4-FFF2-40B4-BE49-F238E27FC236}">
                <a16:creationId xmlns:a16="http://schemas.microsoft.com/office/drawing/2014/main" id="{2239A069-EAAC-4391-B1B1-6F512C621AF2}"/>
              </a:ext>
            </a:extLst>
          </p:cNvPr>
          <p:cNvSpPr/>
          <p:nvPr/>
        </p:nvSpPr>
        <p:spPr>
          <a:xfrm>
            <a:off x="3396547" y="4442791"/>
            <a:ext cx="5524797" cy="1888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D2. Desabastecimiento de equipos de protección individual (</a:t>
            </a:r>
            <a:r>
              <a:rPr lang="es-ES" sz="1500" b="1" dirty="0" err="1">
                <a:solidFill>
                  <a:schemeClr val="accent6">
                    <a:lumMod val="50000"/>
                  </a:schemeClr>
                </a:solidFill>
                <a:latin typeface="Arial" panose="020B0604020202020204" pitchFamily="34" charset="0"/>
                <a:cs typeface="Arial" panose="020B0604020202020204" pitchFamily="34" charset="0"/>
              </a:rPr>
              <a:t>EPIs</a:t>
            </a:r>
            <a:r>
              <a:rPr lang="es-ES" sz="1500" b="1" dirty="0">
                <a:solidFill>
                  <a:schemeClr val="accent6">
                    <a:lumMod val="50000"/>
                  </a:schemeClr>
                </a:solidFill>
                <a:latin typeface="Arial" panose="020B0604020202020204" pitchFamily="34" charset="0"/>
                <a:cs typeface="Arial" panose="020B0604020202020204" pitchFamily="34" charset="0"/>
              </a:rPr>
              <a:t>), test y material sanitario</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Las residencias contaban con material básico, como guantes o mascarillas, pero no con las reservas suficientes para una situación de emergencia.</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Además, la declaración del estado de emergencia y la elevada demanda internacional dificultó el acceso al mercado de </a:t>
            </a:r>
            <a:r>
              <a:rPr lang="es-ES" sz="1300" dirty="0" err="1">
                <a:solidFill>
                  <a:schemeClr val="tx1"/>
                </a:solidFill>
                <a:latin typeface="Arial" panose="020B0604020202020204" pitchFamily="34" charset="0"/>
                <a:cs typeface="Arial" panose="020B0604020202020204" pitchFamily="34" charset="0"/>
              </a:rPr>
              <a:t>EPIs</a:t>
            </a:r>
            <a:r>
              <a:rPr lang="es-ES" sz="1300" dirty="0">
                <a:solidFill>
                  <a:schemeClr val="tx1"/>
                </a:solidFill>
                <a:latin typeface="Arial" panose="020B0604020202020204" pitchFamily="34" charset="0"/>
                <a:cs typeface="Arial" panose="020B0604020202020204" pitchFamily="34" charset="0"/>
              </a:rPr>
              <a:t>, test y material sanitario en general.</a:t>
            </a:r>
          </a:p>
        </p:txBody>
      </p:sp>
      <p:sp>
        <p:nvSpPr>
          <p:cNvPr id="11" name="CuadroTexto 10">
            <a:extLst>
              <a:ext uri="{FF2B5EF4-FFF2-40B4-BE49-F238E27FC236}">
                <a16:creationId xmlns:a16="http://schemas.microsoft.com/office/drawing/2014/main" id="{20CA7A82-BE1E-4730-A335-0174D381F071}"/>
              </a:ext>
            </a:extLst>
          </p:cNvPr>
          <p:cNvSpPr txBox="1"/>
          <p:nvPr/>
        </p:nvSpPr>
        <p:spPr>
          <a:xfrm>
            <a:off x="348000" y="3458816"/>
            <a:ext cx="2786683" cy="892552"/>
          </a:xfrm>
          <a:prstGeom prst="rect">
            <a:avLst/>
          </a:prstGeom>
          <a:noFill/>
        </p:spPr>
        <p:txBody>
          <a:bodyPr wrap="square" rtlCol="0">
            <a:spAutoFit/>
          </a:bodyPr>
          <a:lstStyle/>
          <a:p>
            <a:r>
              <a:rPr lang="es-ES" sz="2600" b="1" dirty="0">
                <a:solidFill>
                  <a:schemeClr val="accent5">
                    <a:lumMod val="75000"/>
                  </a:schemeClr>
                </a:solidFill>
                <a:latin typeface="Arial" panose="020B0604020202020204" pitchFamily="34" charset="0"/>
                <a:cs typeface="Arial" panose="020B0604020202020204" pitchFamily="34" charset="0"/>
              </a:rPr>
              <a:t>Emergencia sanitaria</a:t>
            </a:r>
          </a:p>
        </p:txBody>
      </p:sp>
      <p:pic>
        <p:nvPicPr>
          <p:cNvPr id="12" name="Gráfico 11" descr="Ambulancia">
            <a:extLst>
              <a:ext uri="{FF2B5EF4-FFF2-40B4-BE49-F238E27FC236}">
                <a16:creationId xmlns:a16="http://schemas.microsoft.com/office/drawing/2014/main" id="{9A863A6C-91C9-40B6-9654-ED9A0CE15AF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48000" y="2218432"/>
            <a:ext cx="909040" cy="909040"/>
          </a:xfrm>
          <a:prstGeom prst="rect">
            <a:avLst/>
          </a:prstGeom>
        </p:spPr>
      </p:pic>
    </p:spTree>
    <p:extLst>
      <p:ext uri="{BB962C8B-B14F-4D97-AF65-F5344CB8AC3E}">
        <p14:creationId xmlns:p14="http://schemas.microsoft.com/office/powerpoint/2010/main" val="992835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3260"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4" name="Rectángulo 13">
            <a:extLst>
              <a:ext uri="{FF2B5EF4-FFF2-40B4-BE49-F238E27FC236}">
                <a16:creationId xmlns:a16="http://schemas.microsoft.com/office/drawing/2014/main" id="{78AB745A-B6D8-4E71-B3A2-C29A797EEA56}"/>
              </a:ext>
            </a:extLst>
          </p:cNvPr>
          <p:cNvSpPr/>
          <p:nvPr/>
        </p:nvSpPr>
        <p:spPr>
          <a:xfrm>
            <a:off x="222653" y="1987825"/>
            <a:ext cx="3037381" cy="4343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atin typeface="Arial" panose="020B0604020202020204" pitchFamily="34" charset="0"/>
              <a:cs typeface="Arial" panose="020B0604020202020204" pitchFamily="34" charset="0"/>
            </a:endParaRPr>
          </a:p>
        </p:txBody>
      </p:sp>
      <p:sp>
        <p:nvSpPr>
          <p:cNvPr id="15" name="Rectángulo 14">
            <a:extLst>
              <a:ext uri="{FF2B5EF4-FFF2-40B4-BE49-F238E27FC236}">
                <a16:creationId xmlns:a16="http://schemas.microsoft.com/office/drawing/2014/main" id="{D7310497-625A-4855-AAEA-698F9438F4EF}"/>
              </a:ext>
            </a:extLst>
          </p:cNvPr>
          <p:cNvSpPr/>
          <p:nvPr/>
        </p:nvSpPr>
        <p:spPr>
          <a:xfrm>
            <a:off x="3396548" y="1987824"/>
            <a:ext cx="5524797" cy="23356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D3. Falta de coordinación en las áreas social y sanitaria de la Administración</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El confinamiento ha obligado a las residencias, que no forman parte del sistema sanitario sino que dependen de Asuntos Sociales, a hacerse cargo de una serie de funciones que sí son sanitarias sin tener los recursos y medios para ello.</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Junto con la falta de coordinación, hay también un déficit de financiación de estas funciones, que no son sociales sino sanitarias.</a:t>
            </a:r>
            <a:endParaRPr lang="es-ES" sz="1300" b="1" dirty="0">
              <a:solidFill>
                <a:schemeClr val="accent6">
                  <a:lumMod val="50000"/>
                </a:schemeClr>
              </a:solidFill>
              <a:latin typeface="Arial" panose="020B0604020202020204" pitchFamily="34" charset="0"/>
              <a:cs typeface="Arial" panose="020B0604020202020204" pitchFamily="34" charset="0"/>
            </a:endParaRPr>
          </a:p>
        </p:txBody>
      </p:sp>
      <p:sp>
        <p:nvSpPr>
          <p:cNvPr id="16" name="Rectángulo 15">
            <a:extLst>
              <a:ext uri="{FF2B5EF4-FFF2-40B4-BE49-F238E27FC236}">
                <a16:creationId xmlns:a16="http://schemas.microsoft.com/office/drawing/2014/main" id="{1B9FB5D0-69B8-42C5-AB76-335876245F2B}"/>
              </a:ext>
            </a:extLst>
          </p:cNvPr>
          <p:cNvSpPr/>
          <p:nvPr/>
        </p:nvSpPr>
        <p:spPr>
          <a:xfrm>
            <a:off x="3396547" y="4403034"/>
            <a:ext cx="5524797" cy="19281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D4. Necesidad de refuerzo de la atención médica a usuarios de residencias</a:t>
            </a:r>
          </a:p>
          <a:p>
            <a:pPr marL="285750" indent="-285750" algn="just">
              <a:spcBef>
                <a:spcPts val="300"/>
              </a:spcBef>
              <a:spcAft>
                <a:spcPts val="300"/>
              </a:spcAft>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La crisis ha sacado a la luz el problema de la atención sanitaria, tanto la primaria como la hospitalaria, a usuarios de instituciones residenciales, que debe ser reforzada para garantizar la universalidad del servicio en las mismas condiciones que otros dependientes o mayores que residen en sus hogares.</a:t>
            </a:r>
            <a:endParaRPr lang="es-ES" sz="1300" dirty="0">
              <a:solidFill>
                <a:schemeClr val="accent6">
                  <a:lumMod val="50000"/>
                </a:schemeClr>
              </a:solidFill>
              <a:latin typeface="Arial" panose="020B0604020202020204" pitchFamily="34" charset="0"/>
              <a:cs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26774"/>
            <a:ext cx="8698692" cy="1461051"/>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La epidemia ha mostrado la importancia de desarrollar un verdadero sistema sociosanitario integral de ayuda a la dependencia que cuente con la corresponsabilidad de las áreas de salud de las CC.AA.</a:t>
            </a:r>
          </a:p>
        </p:txBody>
      </p:sp>
      <p:sp>
        <p:nvSpPr>
          <p:cNvPr id="17" name="CuadroTexto 16">
            <a:extLst>
              <a:ext uri="{FF2B5EF4-FFF2-40B4-BE49-F238E27FC236}">
                <a16:creationId xmlns:a16="http://schemas.microsoft.com/office/drawing/2014/main" id="{F581A195-A64D-4188-AAF8-8AC22A5798DB}"/>
              </a:ext>
            </a:extLst>
          </p:cNvPr>
          <p:cNvSpPr txBox="1"/>
          <p:nvPr/>
        </p:nvSpPr>
        <p:spPr>
          <a:xfrm>
            <a:off x="348001" y="3468755"/>
            <a:ext cx="2786683" cy="2092881"/>
          </a:xfrm>
          <a:prstGeom prst="rect">
            <a:avLst/>
          </a:prstGeom>
          <a:noFill/>
        </p:spPr>
        <p:txBody>
          <a:bodyPr wrap="square" rtlCol="0">
            <a:spAutoFit/>
          </a:bodyPr>
          <a:lstStyle/>
          <a:p>
            <a:r>
              <a:rPr lang="es-ES" sz="2600" b="1" dirty="0">
                <a:solidFill>
                  <a:schemeClr val="accent5">
                    <a:lumMod val="75000"/>
                  </a:schemeClr>
                </a:solidFill>
                <a:latin typeface="Arial" panose="020B0604020202020204" pitchFamily="34" charset="0"/>
                <a:cs typeface="Arial" panose="020B0604020202020204" pitchFamily="34" charset="0"/>
              </a:rPr>
              <a:t>Coordinación de las áreas social y sanitaria en el ámbito público</a:t>
            </a:r>
          </a:p>
        </p:txBody>
      </p:sp>
      <p:pic>
        <p:nvPicPr>
          <p:cNvPr id="11" name="Gráfico 10" descr="Engranajes">
            <a:extLst>
              <a:ext uri="{FF2B5EF4-FFF2-40B4-BE49-F238E27FC236}">
                <a16:creationId xmlns:a16="http://schemas.microsoft.com/office/drawing/2014/main" id="{563BF493-C4E4-443F-AF00-6804BB2F798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9244" y="2323352"/>
            <a:ext cx="668325" cy="668325"/>
          </a:xfrm>
          <a:prstGeom prst="rect">
            <a:avLst/>
          </a:prstGeom>
        </p:spPr>
      </p:pic>
    </p:spTree>
    <p:extLst>
      <p:ext uri="{BB962C8B-B14F-4D97-AF65-F5344CB8AC3E}">
        <p14:creationId xmlns:p14="http://schemas.microsoft.com/office/powerpoint/2010/main" val="243053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4286"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2" name="Rectángulo 11">
            <a:extLst>
              <a:ext uri="{FF2B5EF4-FFF2-40B4-BE49-F238E27FC236}">
                <a16:creationId xmlns:a16="http://schemas.microsoft.com/office/drawing/2014/main" id="{859FBE6F-1F46-4032-8B92-B96C4827B378}"/>
              </a:ext>
            </a:extLst>
          </p:cNvPr>
          <p:cNvSpPr/>
          <p:nvPr/>
        </p:nvSpPr>
        <p:spPr>
          <a:xfrm>
            <a:off x="222653" y="1987825"/>
            <a:ext cx="3037381" cy="4343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12">
            <a:extLst>
              <a:ext uri="{FF2B5EF4-FFF2-40B4-BE49-F238E27FC236}">
                <a16:creationId xmlns:a16="http://schemas.microsoft.com/office/drawing/2014/main" id="{B264EDD2-9681-402D-BB58-FE42C13FCFA4}"/>
              </a:ext>
            </a:extLst>
          </p:cNvPr>
          <p:cNvSpPr/>
          <p:nvPr/>
        </p:nvSpPr>
        <p:spPr>
          <a:xfrm>
            <a:off x="3396546" y="1718847"/>
            <a:ext cx="5524797" cy="1567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t"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D5. Incremento del gasto por la emergencia sanitaria </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Las medidas de gestión de la COVID-19 (suministro de EPI, test a residentes y trabajadores, plazas libres de emergencia)  tienen un coste adicional para las residencias que no está incluido en los precios concertados, ya de por sí bastante ajustados en algunas CC.AA.</a:t>
            </a:r>
          </a:p>
          <a:p>
            <a:pPr marL="268288" indent="-268288" algn="just"/>
            <a:endParaRPr lang="es-ES" sz="1600" b="1" dirty="0">
              <a:solidFill>
                <a:schemeClr val="accent6">
                  <a:lumMod val="50000"/>
                </a:schemeClr>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03A2CBF2-B845-4E84-8073-FD6AC01C3387}"/>
              </a:ext>
            </a:extLst>
          </p:cNvPr>
          <p:cNvSpPr/>
          <p:nvPr/>
        </p:nvSpPr>
        <p:spPr>
          <a:xfrm>
            <a:off x="3396547" y="3112316"/>
            <a:ext cx="5524797" cy="16684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D6. Heterogeneidad normativa</a:t>
            </a:r>
            <a:endParaRPr lang="es-ES" sz="1500" dirty="0">
              <a:solidFill>
                <a:schemeClr val="tx1"/>
              </a:solidFill>
              <a:latin typeface="Arial" panose="020B0604020202020204" pitchFamily="34" charset="0"/>
              <a:cs typeface="Arial" panose="020B0604020202020204" pitchFamily="34" charset="0"/>
            </a:endParaRP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Al igual que ocurre con los servicios sanitarios, debería existir una cartera mínima universal de servicios de atención a la dependencia con unos estándares, si no iguales, al menos similares, para evitar inequidades entre usuarios de diferentes CC.AA.</a:t>
            </a:r>
            <a:endParaRPr lang="es-ES" sz="1300" b="1" dirty="0">
              <a:solidFill>
                <a:schemeClr val="accent6">
                  <a:lumMod val="50000"/>
                </a:schemeClr>
              </a:solidFill>
              <a:latin typeface="Arial" panose="020B0604020202020204" pitchFamily="34" charset="0"/>
              <a:cs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26774"/>
            <a:ext cx="8698690" cy="1461051"/>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Las medidas contra la crisis sanitaria han agravado un problema preexistente: la sostenibilidad financiera del sector y la garantía del acceso universal a los servicios de cuidados </a:t>
            </a:r>
          </a:p>
        </p:txBody>
      </p:sp>
      <p:sp>
        <p:nvSpPr>
          <p:cNvPr id="15" name="Rectángulo 14">
            <a:extLst>
              <a:ext uri="{FF2B5EF4-FFF2-40B4-BE49-F238E27FC236}">
                <a16:creationId xmlns:a16="http://schemas.microsoft.com/office/drawing/2014/main" id="{2995AA6A-4266-4EE3-B081-3709A2E3321F}"/>
              </a:ext>
            </a:extLst>
          </p:cNvPr>
          <p:cNvSpPr/>
          <p:nvPr/>
        </p:nvSpPr>
        <p:spPr>
          <a:xfrm>
            <a:off x="3396547" y="4679458"/>
            <a:ext cx="5524797" cy="16684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t"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D7. Desequilibrio entre los precios concertados y los costes del servicio y nuevo trato fiscal</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Debe existir un alineamiento entre las exigencias normativas del servicio y los precios concertados, de tal forma que ni las primeras condicionen el coste para el usuario, ni los segundos limiten la calidad. Debe haber un tratamiento fiscal favorable en IVA e IRPF.</a:t>
            </a:r>
            <a:endParaRPr lang="es-ES" sz="1300" b="1" dirty="0">
              <a:solidFill>
                <a:schemeClr val="accent6">
                  <a:lumMod val="50000"/>
                </a:schemeClr>
              </a:solidFill>
              <a:latin typeface="Arial" panose="020B0604020202020204" pitchFamily="34" charset="0"/>
              <a:cs typeface="Arial" panose="020B0604020202020204" pitchFamily="34" charset="0"/>
            </a:endParaRPr>
          </a:p>
          <a:p>
            <a:pPr marL="268288" indent="-268288" algn="just"/>
            <a:endParaRPr lang="es-ES" sz="1600" b="1" dirty="0">
              <a:solidFill>
                <a:schemeClr val="accent6">
                  <a:lumMod val="50000"/>
                </a:schemeClr>
              </a:solidFill>
              <a:latin typeface="Arial" panose="020B0604020202020204" pitchFamily="34" charset="0"/>
              <a:cs typeface="Arial" panose="020B0604020202020204" pitchFamily="34" charset="0"/>
            </a:endParaRPr>
          </a:p>
          <a:p>
            <a:pPr marL="268288" indent="-268288" algn="just"/>
            <a:endParaRPr lang="es-ES" sz="1600" b="1" dirty="0">
              <a:solidFill>
                <a:schemeClr val="accent6">
                  <a:lumMod val="50000"/>
                </a:schemeClr>
              </a:solidFill>
              <a:latin typeface="Arial" panose="020B0604020202020204" pitchFamily="34" charset="0"/>
              <a:cs typeface="Arial" panose="020B0604020202020204" pitchFamily="34" charset="0"/>
            </a:endParaRPr>
          </a:p>
        </p:txBody>
      </p:sp>
      <p:sp>
        <p:nvSpPr>
          <p:cNvPr id="16" name="CuadroTexto 15">
            <a:extLst>
              <a:ext uri="{FF2B5EF4-FFF2-40B4-BE49-F238E27FC236}">
                <a16:creationId xmlns:a16="http://schemas.microsoft.com/office/drawing/2014/main" id="{BA1F3885-05EC-4602-BC09-3D5D27B82E82}"/>
              </a:ext>
            </a:extLst>
          </p:cNvPr>
          <p:cNvSpPr txBox="1"/>
          <p:nvPr/>
        </p:nvSpPr>
        <p:spPr>
          <a:xfrm>
            <a:off x="348000" y="3465513"/>
            <a:ext cx="2786683" cy="2092881"/>
          </a:xfrm>
          <a:prstGeom prst="rect">
            <a:avLst/>
          </a:prstGeom>
          <a:noFill/>
        </p:spPr>
        <p:txBody>
          <a:bodyPr wrap="square" rtlCol="0">
            <a:spAutoFit/>
          </a:bodyPr>
          <a:lstStyle/>
          <a:p>
            <a:r>
              <a:rPr lang="es-ES" sz="2600" b="1" dirty="0">
                <a:solidFill>
                  <a:schemeClr val="accent5">
                    <a:lumMod val="75000"/>
                  </a:schemeClr>
                </a:solidFill>
                <a:latin typeface="Arial" panose="020B0604020202020204" pitchFamily="34" charset="0"/>
                <a:cs typeface="Arial" panose="020B0604020202020204" pitchFamily="34" charset="0"/>
              </a:rPr>
              <a:t>Sostenibilidad financiera y garantía del acceso universal</a:t>
            </a:r>
          </a:p>
        </p:txBody>
      </p:sp>
      <p:pic>
        <p:nvPicPr>
          <p:cNvPr id="17" name="Gráfico 16" descr="Investigar">
            <a:extLst>
              <a:ext uri="{FF2B5EF4-FFF2-40B4-BE49-F238E27FC236}">
                <a16:creationId xmlns:a16="http://schemas.microsoft.com/office/drawing/2014/main" id="{B8723265-E68E-4E08-B325-EF5882FEF9F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42639" y="2275235"/>
            <a:ext cx="670543" cy="670543"/>
          </a:xfrm>
          <a:prstGeom prst="rect">
            <a:avLst/>
          </a:prstGeom>
        </p:spPr>
      </p:pic>
    </p:spTree>
    <p:extLst>
      <p:ext uri="{BB962C8B-B14F-4D97-AF65-F5344CB8AC3E}">
        <p14:creationId xmlns:p14="http://schemas.microsoft.com/office/powerpoint/2010/main" val="76343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5309"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2" name="Rectángulo 11">
            <a:extLst>
              <a:ext uri="{FF2B5EF4-FFF2-40B4-BE49-F238E27FC236}">
                <a16:creationId xmlns:a16="http://schemas.microsoft.com/office/drawing/2014/main" id="{7F89EFB2-0DF8-44F9-BB50-3523897A67A2}"/>
              </a:ext>
            </a:extLst>
          </p:cNvPr>
          <p:cNvSpPr/>
          <p:nvPr/>
        </p:nvSpPr>
        <p:spPr>
          <a:xfrm>
            <a:off x="222653" y="1987825"/>
            <a:ext cx="3037381" cy="4343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6" name="Gráfico 15" descr="Gráfico circular">
            <a:extLst>
              <a:ext uri="{FF2B5EF4-FFF2-40B4-BE49-F238E27FC236}">
                <a16:creationId xmlns:a16="http://schemas.microsoft.com/office/drawing/2014/main" id="{05193B12-F039-44F8-B5DB-C4EA90670D0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42639" y="2251319"/>
            <a:ext cx="670542" cy="670542"/>
          </a:xfrm>
          <a:prstGeom prst="rect">
            <a:avLst/>
          </a:prstGeom>
        </p:spPr>
      </p:pic>
      <p:sp>
        <p:nvSpPr>
          <p:cNvPr id="13" name="Rectángulo 12">
            <a:extLst>
              <a:ext uri="{FF2B5EF4-FFF2-40B4-BE49-F238E27FC236}">
                <a16:creationId xmlns:a16="http://schemas.microsoft.com/office/drawing/2014/main" id="{B4810FBA-5CE7-4791-8BEB-66327631AA28}"/>
              </a:ext>
            </a:extLst>
          </p:cNvPr>
          <p:cNvSpPr/>
          <p:nvPr/>
        </p:nvSpPr>
        <p:spPr>
          <a:xfrm>
            <a:off x="3396548" y="1987825"/>
            <a:ext cx="5524797" cy="20772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D8. Déficit de plazas e inversión </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Todos los factores diagnosticados hasta el momento, muchos de ellos presentes con anterioridad a la crisis de la COVID-19, ponen en riesgo el mantenimiento de la inversión en nuevas plazas que debería duplicarse de aquí a 2050.</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Esta inversión deberá ser cubierta en su mayoría por el sector privado, máxime en una situación de incremento de la deuda pública, mediante la colaboración con el sector público.</a:t>
            </a:r>
            <a:endParaRPr lang="es-ES" sz="1300" dirty="0">
              <a:solidFill>
                <a:schemeClr val="accent6">
                  <a:lumMod val="50000"/>
                </a:schemeClr>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0B346D99-B610-453D-BF70-DFAB80778F81}"/>
              </a:ext>
            </a:extLst>
          </p:cNvPr>
          <p:cNvSpPr/>
          <p:nvPr/>
        </p:nvSpPr>
        <p:spPr>
          <a:xfrm>
            <a:off x="3396547" y="4075043"/>
            <a:ext cx="5524797" cy="22561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6800" rIns="252000" bIns="45720" numCol="1" spcCol="0" rtlCol="0" fromWordArt="0" anchor="ctr" anchorCtr="0" forceAA="0" compatLnSpc="1">
            <a:prstTxWarp prst="textNoShape">
              <a:avLst/>
            </a:prstTxWarp>
            <a:noAutofit/>
          </a:bodyPr>
          <a:lstStyle/>
          <a:p>
            <a:pPr marL="268288" indent="-268288" algn="just">
              <a:spcAft>
                <a:spcPts val="600"/>
              </a:spcAft>
            </a:pPr>
            <a:r>
              <a:rPr lang="es-ES" sz="1500" b="1" dirty="0">
                <a:solidFill>
                  <a:schemeClr val="accent6">
                    <a:lumMod val="50000"/>
                  </a:schemeClr>
                </a:solidFill>
                <a:latin typeface="Arial" panose="020B0604020202020204" pitchFamily="34" charset="0"/>
                <a:cs typeface="Arial" panose="020B0604020202020204" pitchFamily="34" charset="0"/>
              </a:rPr>
              <a:t>D9. Potenciar los recursos humanos disponibles para el sector</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Si algo ha sido evidente en esta crisis, es el incuestionable valor del trabajo de los cuidadores y sanitarios de las residencias, que debe ser reivindicado, prestigiado y debidamente remunerado.</a:t>
            </a:r>
          </a:p>
          <a:p>
            <a:pPr marL="285750" indent="-285750" algn="just">
              <a:spcBef>
                <a:spcPts val="300"/>
              </a:spcBef>
              <a:buFont typeface="Arial" panose="020B0604020202020204" pitchFamily="34" charset="0"/>
              <a:buChar char="•"/>
            </a:pPr>
            <a:r>
              <a:rPr lang="es-ES" sz="1300" dirty="0">
                <a:solidFill>
                  <a:schemeClr val="tx1"/>
                </a:solidFill>
                <a:latin typeface="Arial" panose="020B0604020202020204" pitchFamily="34" charset="0"/>
                <a:cs typeface="Arial" panose="020B0604020202020204" pitchFamily="34" charset="0"/>
              </a:rPr>
              <a:t>Al mismo tiempo, la falta de personal, especialmente sanitario y la gestión ineficiente de las bajas laborales, pone en riesgo el mantenimiento de las residencias ante una nueva emergencia sanitaria.</a:t>
            </a:r>
            <a:endParaRPr lang="es-ES" sz="1300" b="1" dirty="0">
              <a:solidFill>
                <a:schemeClr val="tx1"/>
              </a:solidFill>
              <a:latin typeface="Arial" panose="020B0604020202020204" pitchFamily="34" charset="0"/>
              <a:cs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36713"/>
            <a:ext cx="8698692" cy="1441174"/>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En el medio y largo plazo, el sector debe crecer para cubrir las recomendaciones de cobertura de plazas residencias de los organismos</a:t>
            </a:r>
          </a:p>
        </p:txBody>
      </p:sp>
      <p:sp>
        <p:nvSpPr>
          <p:cNvPr id="15" name="CuadroTexto 14">
            <a:extLst>
              <a:ext uri="{FF2B5EF4-FFF2-40B4-BE49-F238E27FC236}">
                <a16:creationId xmlns:a16="http://schemas.microsoft.com/office/drawing/2014/main" id="{EF68E4F9-3829-4749-8154-BC8D93E67705}"/>
              </a:ext>
            </a:extLst>
          </p:cNvPr>
          <p:cNvSpPr txBox="1"/>
          <p:nvPr/>
        </p:nvSpPr>
        <p:spPr>
          <a:xfrm>
            <a:off x="348001" y="3467027"/>
            <a:ext cx="2786683" cy="1815882"/>
          </a:xfrm>
          <a:prstGeom prst="rect">
            <a:avLst/>
          </a:prstGeom>
          <a:noFill/>
        </p:spPr>
        <p:txBody>
          <a:bodyPr wrap="square" rtlCol="0">
            <a:spAutoFit/>
          </a:bodyPr>
          <a:lstStyle/>
          <a:p>
            <a:r>
              <a:rPr lang="es-ES" sz="2800" b="1" dirty="0">
                <a:solidFill>
                  <a:schemeClr val="accent5">
                    <a:lumMod val="75000"/>
                  </a:schemeClr>
                </a:solidFill>
              </a:rPr>
              <a:t>Situación actual y respuesta a la demanda presente y futura</a:t>
            </a:r>
          </a:p>
        </p:txBody>
      </p:sp>
    </p:spTree>
    <p:extLst>
      <p:ext uri="{BB962C8B-B14F-4D97-AF65-F5344CB8AC3E}">
        <p14:creationId xmlns:p14="http://schemas.microsoft.com/office/powerpoint/2010/main" val="639790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2939602436"/>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accent3"/>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011294708"/>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8117822"/>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a:t>
                      </a:r>
                      <a:r>
                        <a:rPr lang="es-ES" sz="1400" i="1" kern="1200" dirty="0">
                          <a:solidFill>
                            <a:schemeClr val="accent3"/>
                          </a:solidFill>
                          <a:latin typeface="Arial" panose="020B0604020202020204" pitchFamily="34" charset="0"/>
                          <a:ea typeface="+mn-ea"/>
                          <a:cs typeface="Arial" panose="020B0604020202020204" pitchFamily="34" charset="0"/>
                        </a:rPr>
                        <a:t>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374371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to 12" hidden="1">
            <a:extLst>
              <a:ext uri="{FF2B5EF4-FFF2-40B4-BE49-F238E27FC236}">
                <a16:creationId xmlns:a16="http://schemas.microsoft.com/office/drawing/2014/main" id="{C4B3B093-E32C-4836-9942-59EF443B3BAE}"/>
              </a:ext>
            </a:extLst>
          </p:cNvPr>
          <p:cNvGraphicFramePr>
            <a:graphicFrameLocks noChangeAspect="1"/>
          </p:cNvGraphicFramePr>
          <p:nvPr>
            <p:custDataLst>
              <p:tags r:id="rId2"/>
            </p:custDataLst>
          </p:nvPr>
        </p:nvGraphicFramePr>
        <p:xfrm>
          <a:off x="1192" y="858442"/>
          <a:ext cx="1191" cy="1191"/>
        </p:xfrm>
        <a:graphic>
          <a:graphicData uri="http://schemas.openxmlformats.org/presentationml/2006/ole">
            <mc:AlternateContent xmlns:mc="http://schemas.openxmlformats.org/markup-compatibility/2006">
              <mc:Choice xmlns:v="urn:schemas-microsoft-com:vml" Requires="v">
                <p:oleObj spid="_x0000_s96341" name="Diapositiva de think-cell" r:id="rId6" imgW="396" imgH="396" progId="TCLayout.ActiveDocument.1">
                  <p:embed/>
                </p:oleObj>
              </mc:Choice>
              <mc:Fallback>
                <p:oleObj name="Diapositiva de think-cell" r:id="rId6" imgW="396" imgH="396" progId="TCLayout.ActiveDocument.1">
                  <p:embed/>
                  <p:pic>
                    <p:nvPicPr>
                      <p:cNvPr id="13" name="Objeto 12" hidden="1">
                        <a:extLst>
                          <a:ext uri="{FF2B5EF4-FFF2-40B4-BE49-F238E27FC236}">
                            <a16:creationId xmlns:a16="http://schemas.microsoft.com/office/drawing/2014/main" id="{C4B3B093-E32C-4836-9942-59EF443B3BAE}"/>
                          </a:ext>
                        </a:extLst>
                      </p:cNvPr>
                      <p:cNvPicPr/>
                      <p:nvPr/>
                    </p:nvPicPr>
                    <p:blipFill>
                      <a:blip r:embed="rId7"/>
                      <a:stretch>
                        <a:fillRect/>
                      </a:stretch>
                    </p:blipFill>
                    <p:spPr>
                      <a:xfrm>
                        <a:off x="1192" y="858442"/>
                        <a:ext cx="1191" cy="1191"/>
                      </a:xfrm>
                      <a:prstGeom prst="rect">
                        <a:avLst/>
                      </a:prstGeom>
                    </p:spPr>
                  </p:pic>
                </p:oleObj>
              </mc:Fallback>
            </mc:AlternateContent>
          </a:graphicData>
        </a:graphic>
      </p:graphicFrame>
      <p:sp>
        <p:nvSpPr>
          <p:cNvPr id="3" name="Rectángulo 2" hidden="1">
            <a:extLst>
              <a:ext uri="{FF2B5EF4-FFF2-40B4-BE49-F238E27FC236}">
                <a16:creationId xmlns:a16="http://schemas.microsoft.com/office/drawing/2014/main" id="{B0B4530E-9F50-401B-B22A-E3F1BA862985}"/>
              </a:ext>
            </a:extLst>
          </p:cNvPr>
          <p:cNvSpPr/>
          <p:nvPr>
            <p:custDataLst>
              <p:tags r:id="rId3"/>
            </p:custDataLst>
          </p:nvPr>
        </p:nvSpPr>
        <p:spPr>
          <a:xfrm>
            <a:off x="0" y="857250"/>
            <a:ext cx="119063" cy="119063"/>
          </a:xfrm>
          <a:prstGeom prst="rect">
            <a:avLst/>
          </a:prstGeom>
          <a:ln>
            <a:noFill/>
          </a:ln>
        </p:spPr>
        <p:style>
          <a:lnRef idx="0">
            <a:schemeClr val="accent1"/>
          </a:lnRef>
          <a:fillRef idx="1">
            <a:schemeClr val="accent1"/>
          </a:fillRef>
          <a:effectRef idx="0">
            <a:schemeClr val="dk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s-ES" i="1" dirty="0">
              <a:latin typeface="Georgia" panose="02040502050405020303" pitchFamily="18" charset="0"/>
              <a:ea typeface="+mj-ea"/>
              <a:cs typeface="+mj-cs"/>
              <a:sym typeface="Georgia" panose="02040502050405020303" pitchFamily="18" charset="0"/>
            </a:endParaRPr>
          </a:p>
        </p:txBody>
      </p:sp>
      <p:pic>
        <p:nvPicPr>
          <p:cNvPr id="8" name="Gráfico 7" descr="Ambulancia">
            <a:extLst>
              <a:ext uri="{FF2B5EF4-FFF2-40B4-BE49-F238E27FC236}">
                <a16:creationId xmlns:a16="http://schemas.microsoft.com/office/drawing/2014/main" id="{682A1EF6-6AAF-457E-BCAD-A963A9E2801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83272" y="1747490"/>
            <a:ext cx="298794" cy="298794"/>
          </a:xfrm>
          <a:prstGeom prst="rect">
            <a:avLst/>
          </a:prstGeom>
        </p:spPr>
      </p:pic>
      <p:pic>
        <p:nvPicPr>
          <p:cNvPr id="10" name="Gráfico 9" descr="Engranajes">
            <a:extLst>
              <a:ext uri="{FF2B5EF4-FFF2-40B4-BE49-F238E27FC236}">
                <a16:creationId xmlns:a16="http://schemas.microsoft.com/office/drawing/2014/main" id="{03E40505-2544-44A9-917E-30D4D056599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50425" y="2894333"/>
            <a:ext cx="375533" cy="375533"/>
          </a:xfrm>
          <a:prstGeom prst="rect">
            <a:avLst/>
          </a:prstGeom>
        </p:spPr>
      </p:pic>
      <p:pic>
        <p:nvPicPr>
          <p:cNvPr id="12" name="Gráfico 11" descr="Investigar">
            <a:extLst>
              <a:ext uri="{FF2B5EF4-FFF2-40B4-BE49-F238E27FC236}">
                <a16:creationId xmlns:a16="http://schemas.microsoft.com/office/drawing/2014/main" id="{0BBD0114-54EB-4A9F-AE45-29E4D680320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21748" y="3970782"/>
            <a:ext cx="280892" cy="280892"/>
          </a:xfrm>
          <a:prstGeom prst="rect">
            <a:avLst/>
          </a:prstGeom>
        </p:spPr>
      </p:pic>
      <p:cxnSp>
        <p:nvCxnSpPr>
          <p:cNvPr id="5" name="Conector recto 4">
            <a:extLst>
              <a:ext uri="{FF2B5EF4-FFF2-40B4-BE49-F238E27FC236}">
                <a16:creationId xmlns:a16="http://schemas.microsoft.com/office/drawing/2014/main" id="{6D24C70C-904C-48B0-91F1-13D7D7132B1A}"/>
              </a:ext>
            </a:extLst>
          </p:cNvPr>
          <p:cNvCxnSpPr>
            <a:cxnSpLocks/>
          </p:cNvCxnSpPr>
          <p:nvPr/>
        </p:nvCxnSpPr>
        <p:spPr>
          <a:xfrm>
            <a:off x="3545941" y="6624119"/>
            <a:ext cx="535786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id="{813FBA43-9E02-4151-92C1-B2A93965685E}"/>
              </a:ext>
            </a:extLst>
          </p:cNvPr>
          <p:cNvPicPr>
            <a:picLocks noChangeAspect="1"/>
          </p:cNvPicPr>
          <p:nvPr/>
        </p:nvPicPr>
        <p:blipFill>
          <a:blip r:embed="rId14"/>
          <a:stretch>
            <a:fillRect/>
          </a:stretch>
        </p:blipFill>
        <p:spPr>
          <a:xfrm>
            <a:off x="0" y="0"/>
            <a:ext cx="9144000" cy="6878972"/>
          </a:xfrm>
          <a:prstGeom prst="rect">
            <a:avLst/>
          </a:prstGeom>
        </p:spPr>
      </p:pic>
      <p:sp>
        <p:nvSpPr>
          <p:cNvPr id="4" name="CuadroTexto 3">
            <a:extLst>
              <a:ext uri="{FF2B5EF4-FFF2-40B4-BE49-F238E27FC236}">
                <a16:creationId xmlns:a16="http://schemas.microsoft.com/office/drawing/2014/main" id="{65C2C663-AA50-4FC7-BEF5-078D3B6CF527}"/>
              </a:ext>
            </a:extLst>
          </p:cNvPr>
          <p:cNvSpPr txBox="1"/>
          <p:nvPr/>
        </p:nvSpPr>
        <p:spPr>
          <a:xfrm>
            <a:off x="2757377" y="1766587"/>
            <a:ext cx="480774" cy="215444"/>
          </a:xfrm>
          <a:prstGeom prst="rect">
            <a:avLst/>
          </a:prstGeom>
          <a:solidFill>
            <a:schemeClr val="bg1"/>
          </a:solidFill>
          <a:ln>
            <a:solidFill>
              <a:schemeClr val="bg1"/>
            </a:solidFill>
          </a:ln>
        </p:spPr>
        <p:txBody>
          <a:bodyPr wrap="square" rtlCol="0">
            <a:spAutoFit/>
          </a:bodyPr>
          <a:lstStyle/>
          <a:p>
            <a:endParaRPr lang="es-ES" sz="800" dirty="0"/>
          </a:p>
        </p:txBody>
      </p:sp>
      <p:pic>
        <p:nvPicPr>
          <p:cNvPr id="7" name="Imagen 6">
            <a:extLst>
              <a:ext uri="{FF2B5EF4-FFF2-40B4-BE49-F238E27FC236}">
                <a16:creationId xmlns:a16="http://schemas.microsoft.com/office/drawing/2014/main" id="{1849D8C3-BAF4-4D13-B306-C74175F791BE}"/>
              </a:ext>
            </a:extLst>
          </p:cNvPr>
          <p:cNvPicPr>
            <a:picLocks noChangeAspect="1"/>
          </p:cNvPicPr>
          <p:nvPr/>
        </p:nvPicPr>
        <p:blipFill>
          <a:blip r:embed="rId15"/>
          <a:stretch>
            <a:fillRect/>
          </a:stretch>
        </p:blipFill>
        <p:spPr>
          <a:xfrm>
            <a:off x="21775" y="5629275"/>
            <a:ext cx="1257300" cy="1228725"/>
          </a:xfrm>
          <a:prstGeom prst="rect">
            <a:avLst/>
          </a:prstGeom>
        </p:spPr>
      </p:pic>
      <p:pic>
        <p:nvPicPr>
          <p:cNvPr id="2" name="Imagen 1">
            <a:extLst>
              <a:ext uri="{FF2B5EF4-FFF2-40B4-BE49-F238E27FC236}">
                <a16:creationId xmlns:a16="http://schemas.microsoft.com/office/drawing/2014/main" id="{87941017-5926-45AD-9195-B91A028532F3}"/>
              </a:ext>
            </a:extLst>
          </p:cNvPr>
          <p:cNvPicPr>
            <a:picLocks noChangeAspect="1"/>
          </p:cNvPicPr>
          <p:nvPr/>
        </p:nvPicPr>
        <p:blipFill>
          <a:blip r:embed="rId16"/>
          <a:stretch>
            <a:fillRect/>
          </a:stretch>
        </p:blipFill>
        <p:spPr>
          <a:xfrm>
            <a:off x="1222087" y="6030665"/>
            <a:ext cx="1947241" cy="630266"/>
          </a:xfrm>
          <a:prstGeom prst="rect">
            <a:avLst/>
          </a:prstGeom>
        </p:spPr>
      </p:pic>
      <p:sp>
        <p:nvSpPr>
          <p:cNvPr id="9" name="CuadroTexto 8">
            <a:extLst>
              <a:ext uri="{FF2B5EF4-FFF2-40B4-BE49-F238E27FC236}">
                <a16:creationId xmlns:a16="http://schemas.microsoft.com/office/drawing/2014/main" id="{2FAED876-C547-4795-BFD8-8437F4A182FC}"/>
              </a:ext>
            </a:extLst>
          </p:cNvPr>
          <p:cNvSpPr txBox="1"/>
          <p:nvPr/>
        </p:nvSpPr>
        <p:spPr>
          <a:xfrm>
            <a:off x="3169328" y="6243637"/>
            <a:ext cx="168676" cy="380479"/>
          </a:xfrm>
          <a:prstGeom prst="rect">
            <a:avLst/>
          </a:prstGeom>
          <a:solidFill>
            <a:schemeClr val="bg1"/>
          </a:solidFill>
          <a:ln>
            <a:solidFill>
              <a:schemeClr val="bg1"/>
            </a:solidFill>
          </a:ln>
        </p:spPr>
        <p:txBody>
          <a:bodyPr wrap="square" rtlCol="0">
            <a:spAutoFit/>
          </a:bodyPr>
          <a:lstStyle/>
          <a:p>
            <a:endParaRPr lang="es-ES" dirty="0"/>
          </a:p>
        </p:txBody>
      </p:sp>
      <p:pic>
        <p:nvPicPr>
          <p:cNvPr id="11" name="Imagen 10">
            <a:extLst>
              <a:ext uri="{FF2B5EF4-FFF2-40B4-BE49-F238E27FC236}">
                <a16:creationId xmlns:a16="http://schemas.microsoft.com/office/drawing/2014/main" id="{5902A4DA-9C64-4599-B050-3D465EA932CC}"/>
              </a:ext>
            </a:extLst>
          </p:cNvPr>
          <p:cNvPicPr>
            <a:picLocks noChangeAspect="1"/>
          </p:cNvPicPr>
          <p:nvPr/>
        </p:nvPicPr>
        <p:blipFill>
          <a:blip r:embed="rId17"/>
          <a:stretch>
            <a:fillRect/>
          </a:stretch>
        </p:blipFill>
        <p:spPr>
          <a:xfrm>
            <a:off x="5755827" y="1506639"/>
            <a:ext cx="561975" cy="419100"/>
          </a:xfrm>
          <a:prstGeom prst="rect">
            <a:avLst/>
          </a:prstGeom>
        </p:spPr>
      </p:pic>
    </p:spTree>
    <p:extLst>
      <p:ext uri="{BB962C8B-B14F-4D97-AF65-F5344CB8AC3E}">
        <p14:creationId xmlns:p14="http://schemas.microsoft.com/office/powerpoint/2010/main" val="126012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BC8D58B5-39C8-488D-88FF-0BB13E4FCEAF}"/>
              </a:ext>
            </a:extLst>
          </p:cNvPr>
          <p:cNvGraphicFramePr>
            <a:graphicFrameLocks noChangeAspect="1"/>
          </p:cNvGraphicFramePr>
          <p:nvPr>
            <p:custDataLst>
              <p:tags r:id="rId2"/>
            </p:custDataLst>
            <p:extLst>
              <p:ext uri="{D42A27DB-BD31-4B8C-83A1-F6EECF244321}">
                <p14:modId xmlns:p14="http://schemas.microsoft.com/office/powerpoint/2010/main" val="39905377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019" name="Diapositiva de think-cell" r:id="rId5" imgW="395" imgH="394" progId="TCLayout.ActiveDocument.1">
                  <p:embed/>
                </p:oleObj>
              </mc:Choice>
              <mc:Fallback>
                <p:oleObj name="Diapositiva de think-cell" r:id="rId5" imgW="395" imgH="394" progId="TCLayout.ActiveDocument.1">
                  <p:embed/>
                  <p:pic>
                    <p:nvPicPr>
                      <p:cNvPr id="4" name="Objeto 3" hidden="1">
                        <a:extLst>
                          <a:ext uri="{FF2B5EF4-FFF2-40B4-BE49-F238E27FC236}">
                            <a16:creationId xmlns:a16="http://schemas.microsoft.com/office/drawing/2014/main" id="{BC8D58B5-39C8-488D-88FF-0BB13E4FCEA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ángulo 2" hidden="1">
            <a:extLst>
              <a:ext uri="{FF2B5EF4-FFF2-40B4-BE49-F238E27FC236}">
                <a16:creationId xmlns:a16="http://schemas.microsoft.com/office/drawing/2014/main" id="{FCCDA8CE-023A-4E3A-885D-D3FEBB854F4E}"/>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i="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A1597019-71A3-4F24-B606-ED42E932DCBB}"/>
              </a:ext>
            </a:extLst>
          </p:cNvPr>
          <p:cNvSpPr>
            <a:spLocks noGrp="1"/>
          </p:cNvSpPr>
          <p:nvPr>
            <p:ph type="title"/>
          </p:nvPr>
        </p:nvSpPr>
        <p:spPr>
          <a:xfrm>
            <a:off x="275573" y="365126"/>
            <a:ext cx="8617906" cy="1325563"/>
          </a:xfrm>
        </p:spPr>
        <p:txBody>
          <a:bodyPr>
            <a:normAutofit/>
          </a:bodyPr>
          <a:lstStyle/>
          <a:p>
            <a:pPr>
              <a:lnSpc>
                <a:spcPct val="100000"/>
              </a:lnSpc>
              <a:spcBef>
                <a:spcPts val="0"/>
              </a:spcBef>
            </a:pPr>
            <a:r>
              <a:rPr lang="es-ES" sz="2200" dirty="0">
                <a:solidFill>
                  <a:schemeClr val="accent5">
                    <a:lumMod val="50000"/>
                  </a:schemeClr>
                </a:solidFill>
                <a:latin typeface="Arial" panose="020B0604020202020204" pitchFamily="34" charset="0"/>
                <a:cs typeface="Arial" panose="020B0604020202020204" pitchFamily="34" charset="0"/>
              </a:rPr>
              <a:t>Retos y oportunidades de las residencias para la tercera edad</a:t>
            </a:r>
            <a:br>
              <a:rPr lang="es-ES" sz="2200" dirty="0">
                <a:solidFill>
                  <a:schemeClr val="accent5">
                    <a:lumMod val="75000"/>
                  </a:schemeClr>
                </a:solidFill>
                <a:latin typeface="Arial" panose="020B0604020202020204" pitchFamily="34" charset="0"/>
                <a:cs typeface="Arial" panose="020B0604020202020204" pitchFamily="34" charset="0"/>
              </a:rPr>
            </a:br>
            <a:br>
              <a:rPr lang="es-ES" sz="400" dirty="0">
                <a:solidFill>
                  <a:schemeClr val="accent6"/>
                </a:solidFill>
                <a:latin typeface="Arial" panose="020B0604020202020204" pitchFamily="34" charset="0"/>
                <a:cs typeface="Arial" panose="020B0604020202020204" pitchFamily="34" charset="0"/>
              </a:rPr>
            </a:br>
            <a:r>
              <a:rPr lang="es-ES" sz="1800" i="1" dirty="0">
                <a:solidFill>
                  <a:schemeClr val="accent6"/>
                </a:solidFill>
                <a:latin typeface="Arial" panose="020B0604020202020204" pitchFamily="34" charset="0"/>
                <a:cs typeface="Arial" panose="020B0604020202020204" pitchFamily="34" charset="0"/>
              </a:rPr>
              <a:t>Reflexiones sobre la emergencia sanitaria del SARS-CoV-2 y </a:t>
            </a:r>
            <a:br>
              <a:rPr lang="es-ES" sz="1800" i="1" dirty="0">
                <a:solidFill>
                  <a:schemeClr val="accent6"/>
                </a:solidFill>
                <a:latin typeface="Arial" panose="020B0604020202020204" pitchFamily="34" charset="0"/>
                <a:cs typeface="Arial" panose="020B0604020202020204" pitchFamily="34" charset="0"/>
              </a:rPr>
            </a:br>
            <a:r>
              <a:rPr lang="es-ES" sz="1800" i="1" dirty="0">
                <a:solidFill>
                  <a:schemeClr val="accent6"/>
                </a:solidFill>
                <a:latin typeface="Arial" panose="020B0604020202020204" pitchFamily="34" charset="0"/>
                <a:cs typeface="Arial" panose="020B0604020202020204" pitchFamily="34" charset="0"/>
              </a:rPr>
              <a:t>propuestas de futuro</a:t>
            </a:r>
          </a:p>
        </p:txBody>
      </p:sp>
      <p:sp>
        <p:nvSpPr>
          <p:cNvPr id="5" name="Marcador de contenido 2">
            <a:extLst>
              <a:ext uri="{FF2B5EF4-FFF2-40B4-BE49-F238E27FC236}">
                <a16:creationId xmlns:a16="http://schemas.microsoft.com/office/drawing/2014/main" id="{6A89D1EF-73AB-4DB4-8215-524375CCF33A}"/>
              </a:ext>
            </a:extLst>
          </p:cNvPr>
          <p:cNvSpPr txBox="1">
            <a:spLocks/>
          </p:cNvSpPr>
          <p:nvPr/>
        </p:nvSpPr>
        <p:spPr>
          <a:xfrm>
            <a:off x="275574" y="1568740"/>
            <a:ext cx="8592854" cy="5134063"/>
          </a:xfrm>
          <a:prstGeom prst="rect">
            <a:avLst/>
          </a:prstGeom>
        </p:spPr>
        <p:txBody>
          <a:bodyPr numCol="2"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1400" dirty="0"/>
              <a:t>La epidemia del coronavirus SARS-CoV-2 </a:t>
            </a:r>
            <a:r>
              <a:rPr lang="es-ES" sz="1400" b="1" dirty="0"/>
              <a:t>ha golpeado muy especialmente a las personas mayores </a:t>
            </a:r>
            <a:r>
              <a:rPr lang="es-ES" sz="1400" dirty="0"/>
              <a:t>y, entre ellas, a aquellas que viven en residencias para mayores.</a:t>
            </a:r>
          </a:p>
          <a:p>
            <a:pPr marL="0" indent="0" algn="just">
              <a:buNone/>
            </a:pPr>
            <a:r>
              <a:rPr lang="es-ES" sz="1400" dirty="0"/>
              <a:t>Por un lado, </a:t>
            </a:r>
            <a:r>
              <a:rPr lang="es-ES" sz="1400" b="1" dirty="0"/>
              <a:t>la edad y las patologías crónicas son un factor de riesgo </a:t>
            </a:r>
            <a:r>
              <a:rPr lang="es-ES" sz="1400" dirty="0"/>
              <a:t>relevante de la COVID-19, por lo que los usuarios de las residencias son, precisamente, el segmento de la población más vulnerable al coronavirus.</a:t>
            </a:r>
          </a:p>
          <a:p>
            <a:pPr marL="0" indent="0" algn="just">
              <a:buNone/>
            </a:pPr>
            <a:r>
              <a:rPr lang="es-ES" sz="1400" dirty="0"/>
              <a:t>Por otro, las características de las residencias, donde los usuarios </a:t>
            </a:r>
            <a:r>
              <a:rPr lang="es-ES" sz="1400" b="1" dirty="0"/>
              <a:t>comparten espacios comunes, la imposibilidad de mantener las distancias mínimas cuando el cuidador atiende el aseo, vestido y alimentación del mayor y donde existe un elevado número de visitas externas </a:t>
            </a:r>
            <a:r>
              <a:rPr lang="es-ES" sz="1400" dirty="0"/>
              <a:t>contribuyeron a la introducción del virus en las instalaciones durante el periodo anterior a la declaración del Estado de Alarma, cuando no se conocía casi nada sobre la enfermedad.</a:t>
            </a:r>
          </a:p>
          <a:p>
            <a:pPr marL="0" indent="0" algn="just">
              <a:buNone/>
            </a:pPr>
            <a:r>
              <a:rPr lang="es-ES" sz="1400" dirty="0"/>
              <a:t>Pese a todo, las medidas llevadas a cabo por las residencias ha conseguido que alrededor del </a:t>
            </a:r>
            <a:r>
              <a:rPr lang="es-ES" sz="1400" b="1" dirty="0"/>
              <a:t>94% de los residentes hayan sobrevivido </a:t>
            </a:r>
            <a:r>
              <a:rPr lang="es-ES" sz="1400" dirty="0"/>
              <a:t>a una enfermedad con </a:t>
            </a:r>
            <a:r>
              <a:rPr lang="es-ES" sz="1400" b="1" dirty="0"/>
              <a:t>una mortalidad del 20% entre mayores de 80 años</a:t>
            </a:r>
            <a:r>
              <a:rPr lang="es-ES" sz="1400" dirty="0"/>
              <a:t>.</a:t>
            </a:r>
          </a:p>
          <a:p>
            <a:pPr marL="0" indent="0" algn="just">
              <a:buNone/>
            </a:pPr>
            <a:r>
              <a:rPr lang="es-ES" sz="1400" dirty="0"/>
              <a:t>Conviene </a:t>
            </a:r>
            <a:r>
              <a:rPr lang="es-ES" sz="1400" b="1" dirty="0"/>
              <a:t>realizar</a:t>
            </a:r>
            <a:r>
              <a:rPr lang="es-ES" sz="1400" dirty="0"/>
              <a:t> </a:t>
            </a:r>
            <a:r>
              <a:rPr lang="es-ES" sz="1400" b="1" dirty="0"/>
              <a:t>desde el sector una reflexión sobre lo que ha sucedido y cómo podemos prepararnos para próximas crisis sanitarias</a:t>
            </a:r>
            <a:r>
              <a:rPr lang="es-ES" sz="1400" dirty="0"/>
              <a:t>.</a:t>
            </a:r>
          </a:p>
          <a:p>
            <a:pPr marL="0" indent="0" algn="just">
              <a:buNone/>
            </a:pPr>
            <a:r>
              <a:rPr lang="es-ES" sz="1400" dirty="0"/>
              <a:t>Buena parte de los problemas ya eran </a:t>
            </a:r>
            <a:r>
              <a:rPr lang="es-ES" sz="1400" b="1" dirty="0"/>
              <a:t>preexistentes a la propia COVID-19</a:t>
            </a:r>
            <a:r>
              <a:rPr lang="es-ES" sz="1400" dirty="0"/>
              <a:t>, como la financiación o la asistencia sanitaria a los usuarios de las residencias, pero </a:t>
            </a:r>
            <a:r>
              <a:rPr lang="es-ES" sz="1400" b="1" dirty="0"/>
              <a:t>se han visto agravados con la situación de emergencia</a:t>
            </a:r>
            <a:r>
              <a:rPr lang="es-ES" sz="1400" dirty="0"/>
              <a:t>.</a:t>
            </a:r>
          </a:p>
          <a:p>
            <a:pPr marL="0" indent="0" algn="just">
              <a:buNone/>
            </a:pPr>
            <a:r>
              <a:rPr lang="es-ES" sz="1400" dirty="0"/>
              <a:t>Además, el </a:t>
            </a:r>
            <a:r>
              <a:rPr lang="es-ES" sz="1400" b="1" dirty="0"/>
              <a:t>envejecimiento de la población en el medio y largo plazo </a:t>
            </a:r>
            <a:r>
              <a:rPr lang="es-ES" sz="1400" dirty="0"/>
              <a:t>hace fundamental el trabajo de las residencias. Para poder </a:t>
            </a:r>
            <a:r>
              <a:rPr lang="es-ES" sz="1400" b="1" dirty="0"/>
              <a:t>cubrir las necesidades futuras de plazas </a:t>
            </a:r>
            <a:r>
              <a:rPr lang="es-ES" sz="1400" dirty="0"/>
              <a:t>se deben realizar las inversiones oportunas dentro de un </a:t>
            </a:r>
            <a:r>
              <a:rPr lang="es-ES" sz="1400" b="1" dirty="0"/>
              <a:t>marco regulatorio propicio,</a:t>
            </a:r>
            <a:r>
              <a:rPr lang="es-ES" sz="1400" dirty="0"/>
              <a:t> una </a:t>
            </a:r>
            <a:r>
              <a:rPr lang="es-ES" sz="1400" b="1" dirty="0"/>
              <a:t>colaboración estrecha con las administraciones públicas</a:t>
            </a:r>
            <a:r>
              <a:rPr lang="es-ES" sz="1400" dirty="0"/>
              <a:t> y una </a:t>
            </a:r>
            <a:r>
              <a:rPr lang="es-ES" sz="1400" b="1" dirty="0"/>
              <a:t>corresponsabilidad de las consejerías de sanidad en la atención médica de los residentes. </a:t>
            </a:r>
            <a:r>
              <a:rPr lang="es-ES" sz="1400" dirty="0"/>
              <a:t>Todo ello garantizando el acceso al servicio y los estándares más adecuados para los usuarios.</a:t>
            </a:r>
          </a:p>
          <a:p>
            <a:pPr marL="0" indent="0" algn="just">
              <a:buNone/>
            </a:pPr>
            <a:r>
              <a:rPr lang="es-ES" sz="1400" dirty="0"/>
              <a:t>El presente documento es el resultado de las conversaciones mantenidas con los diferentes agentes del sector para realizar un diagnóstico de </a:t>
            </a:r>
            <a:r>
              <a:rPr lang="es-ES" sz="1400" b="1" dirty="0"/>
              <a:t>qué ha ocurrido</a:t>
            </a:r>
            <a:r>
              <a:rPr lang="es-ES" sz="1400" dirty="0"/>
              <a:t> durante los peores meses de la epidemia en España y, sobre todo, </a:t>
            </a:r>
            <a:r>
              <a:rPr lang="es-ES" sz="1400" b="1" dirty="0"/>
              <a:t>cuáles son las propuestas</a:t>
            </a:r>
            <a:r>
              <a:rPr lang="es-ES" sz="1400" dirty="0"/>
              <a:t> para prepararse ante una nueva emergencia sanitaria y </a:t>
            </a:r>
            <a:r>
              <a:rPr lang="es-ES" sz="1400" b="1" dirty="0"/>
              <a:t>garantizar la cobertura y calidad del servicio en el largo plazo</a:t>
            </a:r>
            <a:r>
              <a:rPr lang="es-ES" sz="1400" dirty="0"/>
              <a:t>.</a:t>
            </a:r>
            <a:endParaRPr lang="es-ES" sz="1400" b="1" dirty="0"/>
          </a:p>
        </p:txBody>
      </p:sp>
    </p:spTree>
    <p:extLst>
      <p:ext uri="{BB962C8B-B14F-4D97-AF65-F5344CB8AC3E}">
        <p14:creationId xmlns:p14="http://schemas.microsoft.com/office/powerpoint/2010/main" val="2250582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1574272620"/>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accent3"/>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011294708"/>
                  </a:ext>
                </a:extLst>
              </a:tr>
              <a:tr h="359783">
                <a:tc>
                  <a:txBody>
                    <a:bodyPr/>
                    <a:lstStyle/>
                    <a:p>
                      <a:pPr marL="0" indent="268288" algn="l"/>
                      <a:r>
                        <a:rPr lang="es-ES" sz="1400" i="1" dirty="0">
                          <a:solidFill>
                            <a:schemeClr val="tx1"/>
                          </a:solidFill>
                          <a:latin typeface="Arial" panose="020B0604020202020204" pitchFamily="34" charset="0"/>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28117822"/>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a:t>
                      </a:r>
                      <a:r>
                        <a:rPr lang="es-ES" sz="1400" i="1" kern="1200" dirty="0">
                          <a:solidFill>
                            <a:schemeClr val="accent3"/>
                          </a:solidFill>
                          <a:latin typeface="Arial" panose="020B0604020202020204" pitchFamily="34" charset="0"/>
                          <a:ea typeface="+mn-ea"/>
                          <a:cs typeface="Arial" panose="020B0604020202020204" pitchFamily="34" charset="0"/>
                        </a:rPr>
                        <a:t>Situación actual y respuesta a la demanda presente y futura</a:t>
                      </a:r>
                      <a:endParaRPr lang="es-ES" sz="1400" i="1" dirty="0">
                        <a:solidFill>
                          <a:schemeClr val="accent3"/>
                        </a:solidFill>
                        <a:latin typeface="Arial" panose="020B0604020202020204" pitchFamily="34" charset="0"/>
                        <a:cs typeface="Arial" panose="020B0604020202020204" pitchFamily="34" charset="0"/>
                      </a:endParaRP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3785521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7356"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D1. Falta planificación para una emergencia sanitaria en residencias</a:t>
            </a:r>
          </a:p>
        </p:txBody>
      </p:sp>
      <p:grpSp>
        <p:nvGrpSpPr>
          <p:cNvPr id="3" name="Grupo 2">
            <a:extLst>
              <a:ext uri="{FF2B5EF4-FFF2-40B4-BE49-F238E27FC236}">
                <a16:creationId xmlns:a16="http://schemas.microsoft.com/office/drawing/2014/main" id="{FFC04A6D-119B-49F5-9F35-54E5A4E6D951}"/>
              </a:ext>
            </a:extLst>
          </p:cNvPr>
          <p:cNvGrpSpPr/>
          <p:nvPr/>
        </p:nvGrpSpPr>
        <p:grpSpPr>
          <a:xfrm>
            <a:off x="271606" y="210284"/>
            <a:ext cx="1424880" cy="375533"/>
            <a:chOff x="271606" y="210284"/>
            <a:chExt cx="1424880" cy="375533"/>
          </a:xfrm>
        </p:grpSpPr>
        <p:pic>
          <p:nvPicPr>
            <p:cNvPr id="11" name="Gráfico 10" descr="Ambulancia">
              <a:extLst>
                <a:ext uri="{FF2B5EF4-FFF2-40B4-BE49-F238E27FC236}">
                  <a16:creationId xmlns:a16="http://schemas.microsoft.com/office/drawing/2014/main" id="{B46FC1AD-0E09-404F-841F-CC87B172DE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7" name="Gráfico 16" descr="Engranajes">
              <a:extLst>
                <a:ext uri="{FF2B5EF4-FFF2-40B4-BE49-F238E27FC236}">
                  <a16:creationId xmlns:a16="http://schemas.microsoft.com/office/drawing/2014/main" id="{BA90553C-0EF0-48BE-8EFB-7E1E4002AC2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18" name="Gráfico 17" descr="Investigar">
              <a:extLst>
                <a:ext uri="{FF2B5EF4-FFF2-40B4-BE49-F238E27FC236}">
                  <a16:creationId xmlns:a16="http://schemas.microsoft.com/office/drawing/2014/main" id="{A8E4F4FE-FCC4-4AAA-8D18-106CEC9EFB5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19" name="Gráfico 18" descr="Gráfico circular">
              <a:extLst>
                <a:ext uri="{FF2B5EF4-FFF2-40B4-BE49-F238E27FC236}">
                  <a16:creationId xmlns:a16="http://schemas.microsoft.com/office/drawing/2014/main" id="{91733CB1-D918-4ECB-816E-02542CAE657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49592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P1. Elaboración de protocolos de actuación</a:t>
            </a:r>
          </a:p>
        </p:txBody>
      </p:sp>
      <p:sp>
        <p:nvSpPr>
          <p:cNvPr id="26" name="Título 1">
            <a:extLst>
              <a:ext uri="{FF2B5EF4-FFF2-40B4-BE49-F238E27FC236}">
                <a16:creationId xmlns:a16="http://schemas.microsoft.com/office/drawing/2014/main" id="{E51C0436-4EAB-4F49-8126-CB70C978920D}"/>
              </a:ext>
            </a:extLst>
          </p:cNvPr>
          <p:cNvSpPr txBox="1">
            <a:spLocks/>
          </p:cNvSpPr>
          <p:nvPr/>
        </p:nvSpPr>
        <p:spPr>
          <a:xfrm>
            <a:off x="613672" y="3549705"/>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P2. Formación al personal</a:t>
            </a:r>
          </a:p>
        </p:txBody>
      </p:sp>
      <p:cxnSp>
        <p:nvCxnSpPr>
          <p:cNvPr id="27" name="Conector recto 26">
            <a:extLst>
              <a:ext uri="{FF2B5EF4-FFF2-40B4-BE49-F238E27FC236}">
                <a16:creationId xmlns:a16="http://schemas.microsoft.com/office/drawing/2014/main" id="{146A9A0F-414A-421C-A372-FA18BD80A2E7}"/>
              </a:ext>
            </a:extLst>
          </p:cNvPr>
          <p:cNvCxnSpPr/>
          <p:nvPr/>
        </p:nvCxnSpPr>
        <p:spPr>
          <a:xfrm>
            <a:off x="360946" y="3666087"/>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7318F6A8-0EDD-4284-877F-2996CA3E0311}"/>
              </a:ext>
            </a:extLst>
          </p:cNvPr>
          <p:cNvSpPr/>
          <p:nvPr/>
        </p:nvSpPr>
        <p:spPr>
          <a:xfrm>
            <a:off x="662171" y="2067053"/>
            <a:ext cx="8259174" cy="13619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Coordinación entre en Gobierno Central, las Comunidades Autónomas y las residencias para el establecimiento de unos </a:t>
            </a:r>
            <a:r>
              <a:rPr lang="es-ES" sz="1200" b="1" dirty="0">
                <a:solidFill>
                  <a:schemeClr val="tx1"/>
                </a:solidFill>
                <a:latin typeface="Arial" panose="020B0604020202020204" pitchFamily="34" charset="0"/>
                <a:cs typeface="Arial" panose="020B0604020202020204" pitchFamily="34" charset="0"/>
              </a:rPr>
              <a:t>protocolos de actuación ante epidemias claros, homogéneos y con el objetivo de proteger a los usuarios </a:t>
            </a:r>
            <a:r>
              <a:rPr lang="es-ES" sz="1200" dirty="0">
                <a:solidFill>
                  <a:schemeClr val="tx1"/>
                </a:solidFill>
                <a:latin typeface="Arial" panose="020B0604020202020204" pitchFamily="34" charset="0"/>
                <a:cs typeface="Arial" panose="020B0604020202020204" pitchFamily="34" charset="0"/>
              </a:rPr>
              <a:t>de las residencias como población especialmente vulnerable</a:t>
            </a:r>
            <a:r>
              <a:rPr lang="es-ES" sz="1200" dirty="0">
                <a:solidFill>
                  <a:srgbClr val="FF0000"/>
                </a:solidFill>
                <a:latin typeface="Arial" panose="020B0604020202020204" pitchFamily="34" charset="0"/>
                <a:cs typeface="Arial" panose="020B0604020202020204" pitchFamily="34" charset="0"/>
              </a:rPr>
              <a:t>;</a:t>
            </a:r>
            <a:r>
              <a:rPr lang="es-ES" sz="1200" dirty="0">
                <a:solidFill>
                  <a:schemeClr val="tx1"/>
                </a:solidFill>
                <a:latin typeface="Arial" panose="020B0604020202020204" pitchFamily="34" charset="0"/>
                <a:cs typeface="Arial" panose="020B0604020202020204" pitchFamily="34" charset="0"/>
              </a:rPr>
              <a:t> que incluyan medidas de confinamiento y sectorización, realización de pruebas de identificación de infectados, protección del personal, uso de EPI, derivaciones hospitalarias y coordinación con los geriatras del sistema sanitario público, suministro de medicamentos y régimen de visitas de familiares, entre otros.</a:t>
            </a:r>
          </a:p>
        </p:txBody>
      </p:sp>
      <p:sp>
        <p:nvSpPr>
          <p:cNvPr id="31" name="Rectángulo 30">
            <a:extLst>
              <a:ext uri="{FF2B5EF4-FFF2-40B4-BE49-F238E27FC236}">
                <a16:creationId xmlns:a16="http://schemas.microsoft.com/office/drawing/2014/main" id="{51E0CB2A-5AC6-4323-8378-D274F07CC66C}"/>
              </a:ext>
            </a:extLst>
          </p:cNvPr>
          <p:cNvSpPr/>
          <p:nvPr/>
        </p:nvSpPr>
        <p:spPr>
          <a:xfrm>
            <a:off x="662170" y="3824631"/>
            <a:ext cx="8259169" cy="9461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lstStyle/>
          <a:p>
            <a:pPr algn="just">
              <a:spcBef>
                <a:spcPts val="300"/>
              </a:spcBef>
              <a:spcAft>
                <a:spcPts val="300"/>
              </a:spcAft>
            </a:pPr>
            <a:r>
              <a:rPr lang="es-ES" sz="1200" dirty="0">
                <a:solidFill>
                  <a:schemeClr val="tx1"/>
                </a:solidFill>
                <a:latin typeface="Arial" panose="020B0604020202020204" pitchFamily="34" charset="0"/>
                <a:cs typeface="Arial" panose="020B0604020202020204" pitchFamily="34" charset="0"/>
              </a:rPr>
              <a:t>Una vez fijados los protocolos, estos deben ser transmitidos tanto al </a:t>
            </a:r>
            <a:r>
              <a:rPr lang="es-ES" sz="1200" b="1" dirty="0">
                <a:solidFill>
                  <a:schemeClr val="tx1"/>
                </a:solidFill>
                <a:latin typeface="Arial" panose="020B0604020202020204" pitchFamily="34" charset="0"/>
                <a:cs typeface="Arial" panose="020B0604020202020204" pitchFamily="34" charset="0"/>
              </a:rPr>
              <a:t>personal cuidador y sanitario de las residencias </a:t>
            </a:r>
            <a:r>
              <a:rPr lang="es-ES" sz="1200" dirty="0">
                <a:solidFill>
                  <a:schemeClr val="tx1"/>
                </a:solidFill>
                <a:latin typeface="Arial" panose="020B0604020202020204" pitchFamily="34" charset="0"/>
                <a:cs typeface="Arial" panose="020B0604020202020204" pitchFamily="34" charset="0"/>
              </a:rPr>
              <a:t>como al </a:t>
            </a:r>
            <a:r>
              <a:rPr lang="es-ES" sz="1200" b="1" dirty="0">
                <a:solidFill>
                  <a:schemeClr val="tx1"/>
                </a:solidFill>
                <a:latin typeface="Arial" panose="020B0604020202020204" pitchFamily="34" charset="0"/>
                <a:cs typeface="Arial" panose="020B0604020202020204" pitchFamily="34" charset="0"/>
              </a:rPr>
              <a:t>personal de la sanidad pública y asuntos sociales de las CC.AA. </a:t>
            </a:r>
            <a:r>
              <a:rPr lang="es-ES" sz="1200" dirty="0">
                <a:solidFill>
                  <a:schemeClr val="tx1"/>
                </a:solidFill>
                <a:latin typeface="Arial" panose="020B0604020202020204" pitchFamily="34" charset="0"/>
                <a:cs typeface="Arial" panose="020B0604020202020204" pitchFamily="34" charset="0"/>
              </a:rPr>
              <a:t>encargado de su coordinación, mediante </a:t>
            </a:r>
            <a:r>
              <a:rPr lang="es-ES" sz="1200" b="1" dirty="0">
                <a:solidFill>
                  <a:schemeClr val="tx1"/>
                </a:solidFill>
                <a:latin typeface="Arial" panose="020B0604020202020204" pitchFamily="34" charset="0"/>
                <a:cs typeface="Arial" panose="020B0604020202020204" pitchFamily="34" charset="0"/>
              </a:rPr>
              <a:t>programas de formación continua</a:t>
            </a:r>
            <a:r>
              <a:rPr lang="es-ES" sz="1200" dirty="0">
                <a:solidFill>
                  <a:schemeClr val="tx1"/>
                </a:solidFill>
                <a:latin typeface="Arial" panose="020B0604020202020204" pitchFamily="34" charset="0"/>
                <a:cs typeface="Arial" panose="020B0604020202020204" pitchFamily="34" charset="0"/>
              </a:rPr>
              <a:t>. La formación puede incluir la realización de </a:t>
            </a:r>
            <a:r>
              <a:rPr lang="es-ES" sz="1200" b="1" dirty="0">
                <a:solidFill>
                  <a:schemeClr val="tx1"/>
                </a:solidFill>
                <a:latin typeface="Arial" panose="020B0604020202020204" pitchFamily="34" charset="0"/>
                <a:cs typeface="Arial" panose="020B0604020202020204" pitchFamily="34" charset="0"/>
              </a:rPr>
              <a:t>simulacros periódicos</a:t>
            </a:r>
            <a:r>
              <a:rPr lang="es-ES" sz="1200" dirty="0">
                <a:solidFill>
                  <a:schemeClr val="tx1"/>
                </a:solidFill>
                <a:latin typeface="Arial" panose="020B0604020202020204" pitchFamily="34" charset="0"/>
                <a:cs typeface="Arial" panose="020B0604020202020204" pitchFamily="34" charset="0"/>
              </a:rPr>
              <a:t>.</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4887588"/>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P3. Creación de plazas hospitalarias específicas para usuarios de Residencias</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5003970"/>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82" y="5162514"/>
            <a:ext cx="8259157" cy="9297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lstStyle/>
          <a:p>
            <a:pPr algn="just">
              <a:spcBef>
                <a:spcPts val="300"/>
              </a:spcBef>
              <a:spcAft>
                <a:spcPts val="300"/>
              </a:spcAft>
            </a:pPr>
            <a:r>
              <a:rPr lang="es-ES" sz="1200" dirty="0">
                <a:solidFill>
                  <a:schemeClr val="tx1"/>
                </a:solidFill>
                <a:latin typeface="Arial" panose="020B0604020202020204" pitchFamily="34" charset="0"/>
                <a:cs typeface="Arial" panose="020B0604020202020204" pitchFamily="34" charset="0"/>
              </a:rPr>
              <a:t>Como refuerzo al sistema socio-sanitario habitual, en casos de extrema gravedad </a:t>
            </a:r>
            <a:r>
              <a:rPr lang="es-ES" sz="1200" b="1" dirty="0">
                <a:solidFill>
                  <a:schemeClr val="tx1"/>
                </a:solidFill>
                <a:latin typeface="Arial" panose="020B0604020202020204" pitchFamily="34" charset="0"/>
                <a:cs typeface="Arial" panose="020B0604020202020204" pitchFamily="34" charset="0"/>
              </a:rPr>
              <a:t>deben habilitarse plazas hospitalarias públicas específicas para usuarios de Residencias con procesos agudos y que permita el aislamiento de infectados que provengan de residencias </a:t>
            </a:r>
            <a:r>
              <a:rPr lang="es-ES" sz="1200" dirty="0">
                <a:solidFill>
                  <a:schemeClr val="tx1"/>
                </a:solidFill>
                <a:latin typeface="Arial" panose="020B0604020202020204" pitchFamily="34" charset="0"/>
                <a:cs typeface="Arial" panose="020B0604020202020204" pitchFamily="34" charset="0"/>
              </a:rPr>
              <a:t>y que requieren por tanto de una asistencia especializada. Esta medida </a:t>
            </a:r>
            <a:r>
              <a:rPr lang="es-ES" sz="1200" b="1" dirty="0">
                <a:solidFill>
                  <a:schemeClr val="tx1"/>
                </a:solidFill>
                <a:latin typeface="Arial" panose="020B0604020202020204" pitchFamily="34" charset="0"/>
                <a:cs typeface="Arial" panose="020B0604020202020204" pitchFamily="34" charset="0"/>
              </a:rPr>
              <a:t>permitiría ayudar a las residencias</a:t>
            </a:r>
            <a:r>
              <a:rPr lang="es-ES" sz="1200" dirty="0">
                <a:solidFill>
                  <a:schemeClr val="tx1"/>
                </a:solidFill>
                <a:latin typeface="Arial" panose="020B0604020202020204" pitchFamily="34" charset="0"/>
                <a:cs typeface="Arial" panose="020B0604020202020204" pitchFamily="34" charset="0"/>
              </a:rPr>
              <a:t> en las que la </a:t>
            </a:r>
            <a:r>
              <a:rPr lang="es-ES" sz="1200" b="1" dirty="0">
                <a:solidFill>
                  <a:schemeClr val="tx1"/>
                </a:solidFill>
                <a:latin typeface="Arial" panose="020B0604020202020204" pitchFamily="34" charset="0"/>
                <a:cs typeface="Arial" panose="020B0604020202020204" pitchFamily="34" charset="0"/>
              </a:rPr>
              <a:t>sectorización y aislamiento es difícil o inviable.</a:t>
            </a:r>
            <a:endParaRPr lang="es-E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47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8379"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D1. Falta planificación para una emergencia sanitaria en residencias</a:t>
            </a:r>
          </a:p>
        </p:txBody>
      </p:sp>
      <p:grpSp>
        <p:nvGrpSpPr>
          <p:cNvPr id="3" name="Grupo 2">
            <a:extLst>
              <a:ext uri="{FF2B5EF4-FFF2-40B4-BE49-F238E27FC236}">
                <a16:creationId xmlns:a16="http://schemas.microsoft.com/office/drawing/2014/main" id="{FFC04A6D-119B-49F5-9F35-54E5A4E6D951}"/>
              </a:ext>
            </a:extLst>
          </p:cNvPr>
          <p:cNvGrpSpPr/>
          <p:nvPr/>
        </p:nvGrpSpPr>
        <p:grpSpPr>
          <a:xfrm>
            <a:off x="271606" y="210284"/>
            <a:ext cx="1424880" cy="375533"/>
            <a:chOff x="271606" y="210284"/>
            <a:chExt cx="1424880" cy="375533"/>
          </a:xfrm>
        </p:grpSpPr>
        <p:pic>
          <p:nvPicPr>
            <p:cNvPr id="11" name="Gráfico 10" descr="Ambulancia">
              <a:extLst>
                <a:ext uri="{FF2B5EF4-FFF2-40B4-BE49-F238E27FC236}">
                  <a16:creationId xmlns:a16="http://schemas.microsoft.com/office/drawing/2014/main" id="{B46FC1AD-0E09-404F-841F-CC87B172DE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7" name="Gráfico 16" descr="Engranajes">
              <a:extLst>
                <a:ext uri="{FF2B5EF4-FFF2-40B4-BE49-F238E27FC236}">
                  <a16:creationId xmlns:a16="http://schemas.microsoft.com/office/drawing/2014/main" id="{BA90553C-0EF0-48BE-8EFB-7E1E4002AC2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18" name="Gráfico 17" descr="Investigar">
              <a:extLst>
                <a:ext uri="{FF2B5EF4-FFF2-40B4-BE49-F238E27FC236}">
                  <a16:creationId xmlns:a16="http://schemas.microsoft.com/office/drawing/2014/main" id="{A8E4F4FE-FCC4-4AAA-8D18-106CEC9EFB5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19" name="Gráfico 18" descr="Gráfico circular">
              <a:extLst>
                <a:ext uri="{FF2B5EF4-FFF2-40B4-BE49-F238E27FC236}">
                  <a16:creationId xmlns:a16="http://schemas.microsoft.com/office/drawing/2014/main" id="{91733CB1-D918-4ECB-816E-02542CAE657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49592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P4. Adaptación de las instalaciones nuevas más grandes para la sectorización</a:t>
            </a:r>
          </a:p>
        </p:txBody>
      </p:sp>
      <p:sp>
        <p:nvSpPr>
          <p:cNvPr id="26" name="Título 1">
            <a:extLst>
              <a:ext uri="{FF2B5EF4-FFF2-40B4-BE49-F238E27FC236}">
                <a16:creationId xmlns:a16="http://schemas.microsoft.com/office/drawing/2014/main" id="{E51C0436-4EAB-4F49-8126-CB70C978920D}"/>
              </a:ext>
            </a:extLst>
          </p:cNvPr>
          <p:cNvSpPr txBox="1">
            <a:spLocks/>
          </p:cNvSpPr>
          <p:nvPr/>
        </p:nvSpPr>
        <p:spPr>
          <a:xfrm>
            <a:off x="613672" y="3258675"/>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P5. Coordinación entre residencias y puesta en común del know-how</a:t>
            </a:r>
          </a:p>
        </p:txBody>
      </p:sp>
      <p:cxnSp>
        <p:nvCxnSpPr>
          <p:cNvPr id="27" name="Conector recto 26">
            <a:extLst>
              <a:ext uri="{FF2B5EF4-FFF2-40B4-BE49-F238E27FC236}">
                <a16:creationId xmlns:a16="http://schemas.microsoft.com/office/drawing/2014/main" id="{146A9A0F-414A-421C-A372-FA18BD80A2E7}"/>
              </a:ext>
            </a:extLst>
          </p:cNvPr>
          <p:cNvCxnSpPr/>
          <p:nvPr/>
        </p:nvCxnSpPr>
        <p:spPr>
          <a:xfrm>
            <a:off x="360946" y="3375057"/>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7318F6A8-0EDD-4284-877F-2996CA3E0311}"/>
              </a:ext>
            </a:extLst>
          </p:cNvPr>
          <p:cNvSpPr/>
          <p:nvPr/>
        </p:nvSpPr>
        <p:spPr>
          <a:xfrm>
            <a:off x="662171" y="2067053"/>
            <a:ext cx="8259174" cy="1056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Dada la necesidad de </a:t>
            </a:r>
            <a:r>
              <a:rPr lang="es-ES" sz="1200" b="1" dirty="0">
                <a:solidFill>
                  <a:schemeClr val="tx1"/>
                </a:solidFill>
                <a:latin typeface="Arial" panose="020B0604020202020204" pitchFamily="34" charset="0"/>
                <a:cs typeface="Arial" panose="020B0604020202020204" pitchFamily="34" charset="0"/>
              </a:rPr>
              <a:t>sectorización para poder separar a los usuarios sanos de los infectado</a:t>
            </a:r>
            <a:r>
              <a:rPr lang="es-ES" sz="1200" dirty="0">
                <a:solidFill>
                  <a:schemeClr val="tx1"/>
                </a:solidFill>
                <a:latin typeface="Arial" panose="020B0604020202020204" pitchFamily="34" charset="0"/>
                <a:cs typeface="Arial" panose="020B0604020202020204" pitchFamily="34" charset="0"/>
              </a:rPr>
              <a:t>s, pueden establecerse </a:t>
            </a:r>
            <a:r>
              <a:rPr lang="es-ES" sz="1200" b="1" dirty="0">
                <a:solidFill>
                  <a:schemeClr val="tx1"/>
                </a:solidFill>
                <a:latin typeface="Arial" panose="020B0604020202020204" pitchFamily="34" charset="0"/>
                <a:cs typeface="Arial" panose="020B0604020202020204" pitchFamily="34" charset="0"/>
              </a:rPr>
              <a:t>requisitos adicionales en la construcción de las nuevas residencias a partir de determinado tamaño o número de plazas </a:t>
            </a:r>
            <a:r>
              <a:rPr lang="es-ES" sz="1200" dirty="0">
                <a:solidFill>
                  <a:schemeClr val="tx1"/>
                </a:solidFill>
                <a:latin typeface="Arial" panose="020B0604020202020204" pitchFamily="34" charset="0"/>
                <a:cs typeface="Arial" panose="020B0604020202020204" pitchFamily="34" charset="0"/>
              </a:rPr>
              <a:t>que faciliten esta acción. Estos requisitos evidentemente no pueden aplicarse a todas las residencias, sobre todo  a las pequeñas. Esta medida puede vincularse también a la reserva –retribuida- de plazas (ver P6).</a:t>
            </a:r>
          </a:p>
        </p:txBody>
      </p:sp>
      <p:sp>
        <p:nvSpPr>
          <p:cNvPr id="31" name="Rectángulo 30">
            <a:extLst>
              <a:ext uri="{FF2B5EF4-FFF2-40B4-BE49-F238E27FC236}">
                <a16:creationId xmlns:a16="http://schemas.microsoft.com/office/drawing/2014/main" id="{51E0CB2A-5AC6-4323-8378-D274F07CC66C}"/>
              </a:ext>
            </a:extLst>
          </p:cNvPr>
          <p:cNvSpPr/>
          <p:nvPr/>
        </p:nvSpPr>
        <p:spPr>
          <a:xfrm>
            <a:off x="662170" y="3533600"/>
            <a:ext cx="8259169" cy="10483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spcBef>
                <a:spcPts val="300"/>
              </a:spcBef>
              <a:spcAft>
                <a:spcPts val="300"/>
              </a:spcAft>
            </a:pPr>
            <a:r>
              <a:rPr lang="es-ES" sz="1200" dirty="0">
                <a:solidFill>
                  <a:schemeClr val="tx1"/>
                </a:solidFill>
                <a:latin typeface="Arial" panose="020B0604020202020204" pitchFamily="34" charset="0"/>
                <a:cs typeface="Arial" panose="020B0604020202020204" pitchFamily="34" charset="0"/>
              </a:rPr>
              <a:t>Tal y como ha sucedido en algunas autonomías, como Andalucía, </a:t>
            </a:r>
            <a:r>
              <a:rPr lang="es-ES" sz="1200" b="1" dirty="0">
                <a:solidFill>
                  <a:schemeClr val="tx1"/>
                </a:solidFill>
                <a:latin typeface="Arial" panose="020B0604020202020204" pitchFamily="34" charset="0"/>
                <a:cs typeface="Arial" panose="020B0604020202020204" pitchFamily="34" charset="0"/>
              </a:rPr>
              <a:t>la experiencia en la gestión de las residencias más grandes puede servir de apoyo o ayuda a las más pequeñas</a:t>
            </a:r>
            <a:r>
              <a:rPr lang="es-ES" sz="1200" dirty="0">
                <a:solidFill>
                  <a:schemeClr val="tx1"/>
                </a:solidFill>
                <a:latin typeface="Arial" panose="020B0604020202020204" pitchFamily="34" charset="0"/>
                <a:cs typeface="Arial" panose="020B0604020202020204" pitchFamily="34" charset="0"/>
              </a:rPr>
              <a:t>, mediante </a:t>
            </a:r>
            <a:r>
              <a:rPr lang="es-ES" sz="1200" b="1" dirty="0">
                <a:solidFill>
                  <a:schemeClr val="tx1"/>
                </a:solidFill>
                <a:latin typeface="Arial" panose="020B0604020202020204" pitchFamily="34" charset="0"/>
                <a:cs typeface="Arial" panose="020B0604020202020204" pitchFamily="34" charset="0"/>
              </a:rPr>
              <a:t>la intervención de su gestión, con carácter extraordinario, durante el periodo de emergencia</a:t>
            </a:r>
            <a:r>
              <a:rPr lang="es-ES" sz="1200" dirty="0">
                <a:solidFill>
                  <a:schemeClr val="tx1"/>
                </a:solidFill>
                <a:latin typeface="Arial" panose="020B0604020202020204" pitchFamily="34" charset="0"/>
                <a:cs typeface="Arial" panose="020B0604020202020204" pitchFamily="34" charset="0"/>
              </a:rPr>
              <a:t>, ayudando además a la </a:t>
            </a:r>
            <a:r>
              <a:rPr lang="es-ES" sz="1200" b="1" dirty="0">
                <a:solidFill>
                  <a:schemeClr val="tx1"/>
                </a:solidFill>
                <a:latin typeface="Arial" panose="020B0604020202020204" pitchFamily="34" charset="0"/>
                <a:cs typeface="Arial" panose="020B0604020202020204" pitchFamily="34" charset="0"/>
              </a:rPr>
              <a:t>coordinación en la derivación de usuarios de unas residencias a otras cuando la sectorización en la propia instalación no es posible</a:t>
            </a:r>
            <a:r>
              <a:rPr lang="es-ES" sz="1200" dirty="0">
                <a:solidFill>
                  <a:schemeClr val="tx1"/>
                </a:solidFill>
                <a:latin typeface="Arial" panose="020B0604020202020204" pitchFamily="34" charset="0"/>
                <a:cs typeface="Arial" panose="020B0604020202020204" pitchFamily="34" charset="0"/>
              </a:rPr>
              <a:t>.</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4716417"/>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P6. Reserva de plazas para emergencias</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83279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4991342"/>
            <a:ext cx="8259157" cy="11009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lstStyle/>
          <a:p>
            <a:pPr algn="just"/>
            <a:r>
              <a:rPr lang="es-ES" sz="1200" dirty="0">
                <a:solidFill>
                  <a:schemeClr val="tx1"/>
                </a:solidFill>
                <a:latin typeface="Arial" panose="020B0604020202020204" pitchFamily="34" charset="0"/>
                <a:cs typeface="Arial" panose="020B0604020202020204" pitchFamily="34" charset="0"/>
              </a:rPr>
              <a:t>Mantenimiento de un porcentaje (5%, por ejemplo) de las </a:t>
            </a:r>
            <a:r>
              <a:rPr lang="es-ES" sz="1200" b="1" dirty="0">
                <a:solidFill>
                  <a:schemeClr val="tx1"/>
                </a:solidFill>
                <a:latin typeface="Arial" panose="020B0604020202020204" pitchFamily="34" charset="0"/>
                <a:cs typeface="Arial" panose="020B0604020202020204" pitchFamily="34" charset="0"/>
              </a:rPr>
              <a:t>plazas en las residencias más grandes vacías</a:t>
            </a:r>
            <a:r>
              <a:rPr lang="es-ES" sz="1200" dirty="0">
                <a:solidFill>
                  <a:schemeClr val="tx1"/>
                </a:solidFill>
                <a:latin typeface="Arial" panose="020B0604020202020204" pitchFamily="34" charset="0"/>
                <a:cs typeface="Arial" panose="020B0604020202020204" pitchFamily="34" charset="0"/>
              </a:rPr>
              <a:t>, preparadas para estas situaciones de emergencia, dónde puedan </a:t>
            </a:r>
            <a:r>
              <a:rPr lang="es-ES" sz="1200" b="1" dirty="0">
                <a:solidFill>
                  <a:schemeClr val="tx1"/>
                </a:solidFill>
                <a:latin typeface="Arial" panose="020B0604020202020204" pitchFamily="34" charset="0"/>
                <a:cs typeface="Arial" panose="020B0604020202020204" pitchFamily="34" charset="0"/>
              </a:rPr>
              <a:t>derivarse a usuarios de otras residencias más pequeñas</a:t>
            </a:r>
            <a:r>
              <a:rPr lang="es-ES" sz="1200" dirty="0">
                <a:solidFill>
                  <a:schemeClr val="tx1"/>
                </a:solidFill>
                <a:latin typeface="Arial" panose="020B0604020202020204" pitchFamily="34" charset="0"/>
                <a:cs typeface="Arial" panose="020B0604020202020204" pitchFamily="34" charset="0"/>
              </a:rPr>
              <a:t>. </a:t>
            </a:r>
          </a:p>
          <a:p>
            <a:pPr algn="just"/>
            <a:r>
              <a:rPr lang="es-ES" sz="1200" dirty="0">
                <a:solidFill>
                  <a:schemeClr val="tx1"/>
                </a:solidFill>
                <a:latin typeface="Arial" panose="020B0604020202020204" pitchFamily="34" charset="0"/>
                <a:cs typeface="Arial" panose="020B0604020202020204" pitchFamily="34" charset="0"/>
              </a:rPr>
              <a:t>Dado el estrecho margen de beneficios de las instituciones residenciales, y que requieren por tanto de un alto grado de ocupación para ser rentables, </a:t>
            </a:r>
            <a:r>
              <a:rPr lang="es-ES" sz="1200" b="1" dirty="0">
                <a:solidFill>
                  <a:schemeClr val="tx1"/>
                </a:solidFill>
                <a:latin typeface="Arial" panose="020B0604020202020204" pitchFamily="34" charset="0"/>
                <a:cs typeface="Arial" panose="020B0604020202020204" pitchFamily="34" charset="0"/>
              </a:rPr>
              <a:t>estas plazas deben ser retribuidas</a:t>
            </a:r>
            <a:r>
              <a:rPr lang="es-ES" sz="12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5064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9406"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D2. Desabastecimiento de </a:t>
            </a:r>
            <a:r>
              <a:rPr lang="es-ES" sz="2000" b="1" dirty="0" err="1">
                <a:solidFill>
                  <a:schemeClr val="accent5">
                    <a:lumMod val="50000"/>
                  </a:schemeClr>
                </a:solidFill>
                <a:latin typeface="Arial" panose="020B0604020202020204" pitchFamily="34" charset="0"/>
                <a:ea typeface="+mn-ea"/>
                <a:cs typeface="Arial" panose="020B0604020202020204" pitchFamily="34" charset="0"/>
              </a:rPr>
              <a:t>EPIs</a:t>
            </a:r>
            <a:r>
              <a:rPr lang="es-ES" sz="2000" b="1" dirty="0">
                <a:solidFill>
                  <a:schemeClr val="accent5">
                    <a:lumMod val="50000"/>
                  </a:schemeClr>
                </a:solidFill>
                <a:latin typeface="Arial" panose="020B0604020202020204" pitchFamily="34" charset="0"/>
                <a:ea typeface="+mn-ea"/>
                <a:cs typeface="Arial" panose="020B0604020202020204" pitchFamily="34" charset="0"/>
              </a:rPr>
              <a:t>, test y material sanitario</a:t>
            </a:r>
          </a:p>
        </p:txBody>
      </p:sp>
      <p:grpSp>
        <p:nvGrpSpPr>
          <p:cNvPr id="3" name="Grupo 2">
            <a:extLst>
              <a:ext uri="{FF2B5EF4-FFF2-40B4-BE49-F238E27FC236}">
                <a16:creationId xmlns:a16="http://schemas.microsoft.com/office/drawing/2014/main" id="{FFC04A6D-119B-49F5-9F35-54E5A4E6D951}"/>
              </a:ext>
            </a:extLst>
          </p:cNvPr>
          <p:cNvGrpSpPr/>
          <p:nvPr/>
        </p:nvGrpSpPr>
        <p:grpSpPr>
          <a:xfrm>
            <a:off x="271606" y="210284"/>
            <a:ext cx="1424880" cy="375533"/>
            <a:chOff x="271606" y="210284"/>
            <a:chExt cx="1424880" cy="375533"/>
          </a:xfrm>
        </p:grpSpPr>
        <p:pic>
          <p:nvPicPr>
            <p:cNvPr id="11" name="Gráfico 10" descr="Ambulancia">
              <a:extLst>
                <a:ext uri="{FF2B5EF4-FFF2-40B4-BE49-F238E27FC236}">
                  <a16:creationId xmlns:a16="http://schemas.microsoft.com/office/drawing/2014/main" id="{B46FC1AD-0E09-404F-841F-CC87B172DE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7" name="Gráfico 16" descr="Engranajes">
              <a:extLst>
                <a:ext uri="{FF2B5EF4-FFF2-40B4-BE49-F238E27FC236}">
                  <a16:creationId xmlns:a16="http://schemas.microsoft.com/office/drawing/2014/main" id="{BA90553C-0EF0-48BE-8EFB-7E1E4002AC2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18" name="Gráfico 17" descr="Investigar">
              <a:extLst>
                <a:ext uri="{FF2B5EF4-FFF2-40B4-BE49-F238E27FC236}">
                  <a16:creationId xmlns:a16="http://schemas.microsoft.com/office/drawing/2014/main" id="{A8E4F4FE-FCC4-4AAA-8D18-106CEC9EFB5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19" name="Gráfico 18" descr="Gráfico circular">
              <a:extLst>
                <a:ext uri="{FF2B5EF4-FFF2-40B4-BE49-F238E27FC236}">
                  <a16:creationId xmlns:a16="http://schemas.microsoft.com/office/drawing/2014/main" id="{91733CB1-D918-4ECB-816E-02542CAE657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49592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P7. Mantenimiento de estocaje de </a:t>
            </a:r>
            <a:r>
              <a:rPr lang="es-ES" sz="2000" b="1" dirty="0" err="1">
                <a:solidFill>
                  <a:schemeClr val="accent6"/>
                </a:solidFill>
                <a:latin typeface="Arial" panose="020B0604020202020204" pitchFamily="34" charset="0"/>
                <a:ea typeface="+mn-ea"/>
                <a:cs typeface="Arial" panose="020B0604020202020204" pitchFamily="34" charset="0"/>
              </a:rPr>
              <a:t>EPIs</a:t>
            </a:r>
            <a:r>
              <a:rPr lang="es-ES" sz="2000" b="1" dirty="0">
                <a:solidFill>
                  <a:schemeClr val="accent6"/>
                </a:solidFill>
                <a:latin typeface="Arial" panose="020B0604020202020204" pitchFamily="34" charset="0"/>
                <a:ea typeface="+mn-ea"/>
                <a:cs typeface="Arial" panose="020B0604020202020204" pitchFamily="34" charset="0"/>
              </a:rPr>
              <a:t>, test y material sanitario</a:t>
            </a:r>
          </a:p>
        </p:txBody>
      </p:sp>
      <p:sp>
        <p:nvSpPr>
          <p:cNvPr id="26" name="Título 1">
            <a:extLst>
              <a:ext uri="{FF2B5EF4-FFF2-40B4-BE49-F238E27FC236}">
                <a16:creationId xmlns:a16="http://schemas.microsoft.com/office/drawing/2014/main" id="{E51C0436-4EAB-4F49-8126-CB70C978920D}"/>
              </a:ext>
            </a:extLst>
          </p:cNvPr>
          <p:cNvSpPr txBox="1">
            <a:spLocks/>
          </p:cNvSpPr>
          <p:nvPr/>
        </p:nvSpPr>
        <p:spPr>
          <a:xfrm>
            <a:off x="613672" y="3258675"/>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P8. Fomento de la industria nacional de material sanitario</a:t>
            </a:r>
            <a:endParaRPr lang="es-ES" sz="2000" b="1" i="1" dirty="0">
              <a:solidFill>
                <a:schemeClr val="accent6"/>
              </a:solidFill>
              <a:latin typeface="Arial" panose="020B0604020202020204" pitchFamily="34" charset="0"/>
              <a:ea typeface="+mn-ea"/>
              <a:cs typeface="Arial" panose="020B0604020202020204" pitchFamily="34" charset="0"/>
            </a:endParaRPr>
          </a:p>
        </p:txBody>
      </p:sp>
      <p:cxnSp>
        <p:nvCxnSpPr>
          <p:cNvPr id="27" name="Conector recto 26">
            <a:extLst>
              <a:ext uri="{FF2B5EF4-FFF2-40B4-BE49-F238E27FC236}">
                <a16:creationId xmlns:a16="http://schemas.microsoft.com/office/drawing/2014/main" id="{146A9A0F-414A-421C-A372-FA18BD80A2E7}"/>
              </a:ext>
            </a:extLst>
          </p:cNvPr>
          <p:cNvCxnSpPr/>
          <p:nvPr/>
        </p:nvCxnSpPr>
        <p:spPr>
          <a:xfrm>
            <a:off x="360946" y="3375057"/>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7318F6A8-0EDD-4284-877F-2996CA3E0311}"/>
              </a:ext>
            </a:extLst>
          </p:cNvPr>
          <p:cNvSpPr/>
          <p:nvPr/>
        </p:nvSpPr>
        <p:spPr>
          <a:xfrm>
            <a:off x="662171" y="2067053"/>
            <a:ext cx="8259174" cy="1056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Creación de un </a:t>
            </a:r>
            <a:r>
              <a:rPr lang="es-ES" sz="1200" b="1" dirty="0">
                <a:solidFill>
                  <a:schemeClr val="tx1"/>
                </a:solidFill>
                <a:latin typeface="Arial" panose="020B0604020202020204" pitchFamily="34" charset="0"/>
                <a:cs typeface="Arial" panose="020B0604020202020204" pitchFamily="34" charset="0"/>
              </a:rPr>
              <a:t>estocaje mínimo de EPIS, test y material sanitario para casos de emergencias sanitarias</a:t>
            </a:r>
            <a:r>
              <a:rPr lang="es-ES" sz="1200" dirty="0">
                <a:solidFill>
                  <a:schemeClr val="tx1"/>
                </a:solidFill>
                <a:latin typeface="Arial" panose="020B0604020202020204" pitchFamily="34" charset="0"/>
                <a:cs typeface="Arial" panose="020B0604020202020204" pitchFamily="34" charset="0"/>
              </a:rPr>
              <a:t>. Este almacenamiento puede ser tanto en las propias residencias, como centralizado por cada CC.AA. o el Gobierno Central. El mantenimiento de este estocaje mínimo, en el caso de ser en las propias residencias, no debería suponer un coste adicional para las residencias, por lo que debería incluirse en los precios concertados o estar financiados por Sanidad, de la misma forma que se hace con las instalaciones sanitarias.</a:t>
            </a:r>
          </a:p>
        </p:txBody>
      </p:sp>
      <p:sp>
        <p:nvSpPr>
          <p:cNvPr id="31" name="Rectángulo 30">
            <a:extLst>
              <a:ext uri="{FF2B5EF4-FFF2-40B4-BE49-F238E27FC236}">
                <a16:creationId xmlns:a16="http://schemas.microsoft.com/office/drawing/2014/main" id="{51E0CB2A-5AC6-4323-8378-D274F07CC66C}"/>
              </a:ext>
            </a:extLst>
          </p:cNvPr>
          <p:cNvSpPr/>
          <p:nvPr/>
        </p:nvSpPr>
        <p:spPr>
          <a:xfrm>
            <a:off x="662170" y="3533600"/>
            <a:ext cx="8259169" cy="10483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En el caso de pandemias globales, la ausencia de una industria nacional puede suponer un problema para abastecerse en los mercados internacionales por el exceso de demanda. Es necesario un </a:t>
            </a:r>
            <a:r>
              <a:rPr lang="es-ES" sz="1200" b="1" dirty="0">
                <a:solidFill>
                  <a:schemeClr val="tx1"/>
                </a:solidFill>
                <a:latin typeface="Arial" panose="020B0604020202020204" pitchFamily="34" charset="0"/>
                <a:cs typeface="Arial" panose="020B0604020202020204" pitchFamily="34" charset="0"/>
              </a:rPr>
              <a:t>plan de fomento de la industria nacional tanto de EPI como de otro material sanitario </a:t>
            </a:r>
            <a:r>
              <a:rPr lang="es-ES" sz="1200" dirty="0">
                <a:solidFill>
                  <a:schemeClr val="tx1"/>
                </a:solidFill>
                <a:latin typeface="Arial" panose="020B0604020202020204" pitchFamily="34" charset="0"/>
                <a:cs typeface="Arial" panose="020B0604020202020204" pitchFamily="34" charset="0"/>
              </a:rPr>
              <a:t>(respiradores, por ejemplo), de tal forma que, en casos de emergencia y cierre de los mercados globales, </a:t>
            </a:r>
            <a:r>
              <a:rPr lang="es-ES" sz="1200" b="1" dirty="0">
                <a:solidFill>
                  <a:schemeClr val="tx1"/>
                </a:solidFill>
                <a:latin typeface="Arial" panose="020B0604020202020204" pitchFamily="34" charset="0"/>
                <a:cs typeface="Arial" panose="020B0604020202020204" pitchFamily="34" charset="0"/>
              </a:rPr>
              <a:t>las residencias puedan disponer de proveedores que garanticen un suministro continuo y seguro </a:t>
            </a:r>
            <a:r>
              <a:rPr lang="es-ES" sz="1200" dirty="0">
                <a:solidFill>
                  <a:schemeClr val="tx1"/>
                </a:solidFill>
                <a:latin typeface="Arial" panose="020B0604020202020204" pitchFamily="34" charset="0"/>
                <a:cs typeface="Arial" panose="020B0604020202020204" pitchFamily="34" charset="0"/>
              </a:rPr>
              <a:t>del material necesario.</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4716417"/>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P9. Consideración de operadores sociales esenciales </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83279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4991342"/>
            <a:ext cx="8259157" cy="11009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Mediante la </a:t>
            </a:r>
            <a:r>
              <a:rPr lang="es-ES" sz="1200" b="1" dirty="0">
                <a:solidFill>
                  <a:schemeClr val="tx1"/>
                </a:solidFill>
                <a:latin typeface="Arial" panose="020B0604020202020204" pitchFamily="34" charset="0"/>
                <a:cs typeface="Arial" panose="020B0604020202020204" pitchFamily="34" charset="0"/>
              </a:rPr>
              <a:t>Orden SND/275/2020, de 23 de marzo</a:t>
            </a:r>
            <a:r>
              <a:rPr lang="es-ES" sz="1200" dirty="0">
                <a:solidFill>
                  <a:schemeClr val="tx1"/>
                </a:solidFill>
                <a:latin typeface="Arial" panose="020B0604020202020204" pitchFamily="34" charset="0"/>
                <a:cs typeface="Arial" panose="020B0604020202020204" pitchFamily="34" charset="0"/>
              </a:rPr>
              <a:t>, el Gobierno declaró a las residencias “operadores esenciales”, cuando el pico de infectados ya había sucedido. La consideración de </a:t>
            </a:r>
            <a:r>
              <a:rPr lang="es-ES" sz="1200" b="1" dirty="0">
                <a:solidFill>
                  <a:schemeClr val="tx1"/>
                </a:solidFill>
                <a:latin typeface="Arial" panose="020B0604020202020204" pitchFamily="34" charset="0"/>
                <a:cs typeface="Arial" panose="020B0604020202020204" pitchFamily="34" charset="0"/>
              </a:rPr>
              <a:t>operadores sociales esenciales </a:t>
            </a:r>
            <a:r>
              <a:rPr lang="es-ES" sz="1200" dirty="0">
                <a:solidFill>
                  <a:schemeClr val="tx1"/>
                </a:solidFill>
                <a:latin typeface="Arial" panose="020B0604020202020204" pitchFamily="34" charset="0"/>
                <a:cs typeface="Arial" panose="020B0604020202020204" pitchFamily="34" charset="0"/>
              </a:rPr>
              <a:t>desde un inicio hubiera permitido la </a:t>
            </a:r>
            <a:r>
              <a:rPr lang="es-ES" sz="1200" b="1" dirty="0">
                <a:solidFill>
                  <a:schemeClr val="tx1"/>
                </a:solidFill>
                <a:latin typeface="Arial" panose="020B0604020202020204" pitchFamily="34" charset="0"/>
                <a:cs typeface="Arial" panose="020B0604020202020204" pitchFamily="34" charset="0"/>
              </a:rPr>
              <a:t>intervención y ayuda del Estado</a:t>
            </a:r>
            <a:r>
              <a:rPr lang="es-ES" sz="1200" dirty="0">
                <a:solidFill>
                  <a:schemeClr val="tx1"/>
                </a:solidFill>
                <a:latin typeface="Arial" panose="020B0604020202020204" pitchFamily="34" charset="0"/>
                <a:cs typeface="Arial" panose="020B0604020202020204" pitchFamily="34" charset="0"/>
              </a:rPr>
              <a:t> mucho antes y el </a:t>
            </a:r>
            <a:r>
              <a:rPr lang="es-ES" sz="1200" b="1" dirty="0">
                <a:solidFill>
                  <a:schemeClr val="tx1"/>
                </a:solidFill>
                <a:latin typeface="Arial" panose="020B0604020202020204" pitchFamily="34" charset="0"/>
                <a:cs typeface="Arial" panose="020B0604020202020204" pitchFamily="34" charset="0"/>
              </a:rPr>
              <a:t>acceso al suministro suficiente de EPI</a:t>
            </a:r>
            <a:r>
              <a:rPr lang="es-ES" sz="1200" dirty="0">
                <a:solidFill>
                  <a:schemeClr val="tx1"/>
                </a:solidFill>
                <a:latin typeface="Arial" panose="020B0604020202020204" pitchFamily="34" charset="0"/>
                <a:cs typeface="Arial" panose="020B0604020202020204" pitchFamily="34" charset="0"/>
              </a:rPr>
              <a:t>, que se vieron confiscados por parte de la Administración.</a:t>
            </a:r>
          </a:p>
        </p:txBody>
      </p:sp>
    </p:spTree>
    <p:extLst>
      <p:ext uri="{BB962C8B-B14F-4D97-AF65-F5344CB8AC3E}">
        <p14:creationId xmlns:p14="http://schemas.microsoft.com/office/powerpoint/2010/main" val="218046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3603910780"/>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accent3"/>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011294708"/>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8117822"/>
                  </a:ext>
                </a:extLst>
              </a:tr>
              <a:tr h="359783">
                <a:tc>
                  <a:txBody>
                    <a:bodyPr/>
                    <a:lstStyle/>
                    <a:p>
                      <a:pPr marL="0" indent="268288" algn="l" defTabSz="914400" rtl="0" eaLnBrk="1" latinLnBrk="0" hangingPunct="1"/>
                      <a:r>
                        <a:rPr lang="es-ES" sz="1400" i="1" kern="1200" dirty="0">
                          <a:solidFill>
                            <a:schemeClr val="tx1"/>
                          </a:solidFill>
                          <a:latin typeface="Arial" panose="020B0604020202020204" pitchFamily="34" charset="0"/>
                          <a:ea typeface="+mn-ea"/>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268288" algn="l" defTabSz="914400" rtl="0" eaLnBrk="1" latinLnBrk="0" hangingPunct="1"/>
                      <a:endParaRPr lang="es-ES" sz="1400" i="1" kern="1200" dirty="0">
                        <a:solidFill>
                          <a:schemeClr val="tx1"/>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a:t>
                      </a:r>
                      <a:r>
                        <a:rPr lang="es-ES" sz="1400" i="1" kern="1200" dirty="0">
                          <a:solidFill>
                            <a:schemeClr val="accent3"/>
                          </a:solidFill>
                          <a:latin typeface="Arial" panose="020B0604020202020204" pitchFamily="34" charset="0"/>
                          <a:ea typeface="+mn-ea"/>
                          <a:cs typeface="Arial" panose="020B0604020202020204" pitchFamily="34" charset="0"/>
                        </a:rPr>
                        <a:t>Situación actual y respuesta a la demanda presente y futura</a:t>
                      </a:r>
                      <a:endParaRPr lang="es-ES" sz="1400" i="1" dirty="0">
                        <a:solidFill>
                          <a:schemeClr val="accent3"/>
                        </a:solidFill>
                        <a:latin typeface="Arial" panose="020B0604020202020204" pitchFamily="34" charset="0"/>
                        <a:cs typeface="Arial" panose="020B0604020202020204" pitchFamily="34" charset="0"/>
                      </a:endParaRP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48974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943678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807"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D3. Necesidad de refuerzo de la atención médica a mayores</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297553"/>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596351"/>
            <a:ext cx="8560399" cy="4948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P10. Aumento de recursos en los CAP de las zonas básicas de salud donde hay residencias</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091185"/>
            <a:ext cx="8259174" cy="12218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Una queja constante del sector, previa a la emergencia sanitaria, es la </a:t>
            </a:r>
            <a:r>
              <a:rPr lang="es-ES" sz="1200" b="1" dirty="0">
                <a:solidFill>
                  <a:schemeClr val="tx1"/>
                </a:solidFill>
                <a:latin typeface="Arial" panose="020B0604020202020204" pitchFamily="34" charset="0"/>
                <a:cs typeface="Arial" panose="020B0604020202020204" pitchFamily="34" charset="0"/>
              </a:rPr>
              <a:t>limitación del acceso a la asistencia sanitaria primaria a los usuarios de las residencias</a:t>
            </a:r>
            <a:r>
              <a:rPr lang="es-ES" sz="1200" dirty="0">
                <a:solidFill>
                  <a:schemeClr val="tx1"/>
                </a:solidFill>
                <a:latin typeface="Arial" panose="020B0604020202020204" pitchFamily="34" charset="0"/>
                <a:cs typeface="Arial" panose="020B0604020202020204" pitchFamily="34" charset="0"/>
              </a:rPr>
              <a:t>, obligando a prestar parte de ese servicio a través de su propio personal médico. Para poder garantizar este derecho a los usuarios, y evitar su </a:t>
            </a:r>
            <a:r>
              <a:rPr lang="es-ES" sz="1200" b="1" dirty="0">
                <a:solidFill>
                  <a:schemeClr val="tx1"/>
                </a:solidFill>
                <a:latin typeface="Arial" panose="020B0604020202020204" pitchFamily="34" charset="0"/>
                <a:cs typeface="Arial" panose="020B0604020202020204" pitchFamily="34" charset="0"/>
              </a:rPr>
              <a:t>discriminación respecto a los mayores que residen en sus hogares</a:t>
            </a:r>
            <a:r>
              <a:rPr lang="es-ES" sz="1200" dirty="0">
                <a:solidFill>
                  <a:schemeClr val="tx1"/>
                </a:solidFill>
                <a:latin typeface="Arial" panose="020B0604020202020204" pitchFamily="34" charset="0"/>
                <a:cs typeface="Arial" panose="020B0604020202020204" pitchFamily="34" charset="0"/>
              </a:rPr>
              <a:t>, se deben </a:t>
            </a:r>
            <a:r>
              <a:rPr lang="es-ES" sz="1200" b="1" dirty="0">
                <a:solidFill>
                  <a:schemeClr val="tx1"/>
                </a:solidFill>
                <a:latin typeface="Arial" panose="020B0604020202020204" pitchFamily="34" charset="0"/>
                <a:cs typeface="Arial" panose="020B0604020202020204" pitchFamily="34" charset="0"/>
              </a:rPr>
              <a:t>reforzar los Centros de Atención Primaria (CAP) mediante la contratación de más médicos de familia, geriatras y personal de enfermería </a:t>
            </a:r>
            <a:r>
              <a:rPr lang="es-ES" sz="1200" dirty="0">
                <a:solidFill>
                  <a:schemeClr val="tx1"/>
                </a:solidFill>
                <a:latin typeface="Arial" panose="020B0604020202020204" pitchFamily="34" charset="0"/>
                <a:cs typeface="Arial" panose="020B0604020202020204" pitchFamily="34" charset="0"/>
              </a:rPr>
              <a:t>en aquellas zonas básicas de salud dónde están instaladas las residencias para poder darles cobertura.</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3435981"/>
            <a:ext cx="8560399" cy="6147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P11. Creación de Unidades de Apoyo estables y permanentes a las Residencias desde Atención Primaria </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050734"/>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1" y="4050734"/>
            <a:ext cx="8259157" cy="21571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Como complemento a la anterior propuesta, dado que la </a:t>
            </a:r>
            <a:r>
              <a:rPr lang="es-ES" sz="1200" b="1" dirty="0">
                <a:solidFill>
                  <a:schemeClr val="tx1"/>
                </a:solidFill>
                <a:latin typeface="Arial" panose="020B0604020202020204" pitchFamily="34" charset="0"/>
                <a:cs typeface="Arial" panose="020B0604020202020204" pitchFamily="34" charset="0"/>
              </a:rPr>
              <a:t>asistencia sanitaria, pública y gratuita es un derecho de todos los ciudadanos</a:t>
            </a:r>
            <a:r>
              <a:rPr lang="es-ES" sz="1200" dirty="0">
                <a:solidFill>
                  <a:schemeClr val="tx1"/>
                </a:solidFill>
                <a:latin typeface="Arial" panose="020B0604020202020204" pitchFamily="34" charset="0"/>
                <a:cs typeface="Arial" panose="020B0604020202020204" pitchFamily="34" charset="0"/>
              </a:rPr>
              <a:t>, independientemente de que residan o no en una residencia, </a:t>
            </a:r>
            <a:r>
              <a:rPr lang="es-ES" sz="1200" b="1" dirty="0">
                <a:solidFill>
                  <a:schemeClr val="tx1"/>
                </a:solidFill>
                <a:latin typeface="Arial" panose="020B0604020202020204" pitchFamily="34" charset="0"/>
                <a:cs typeface="Arial" panose="020B0604020202020204" pitchFamily="34" charset="0"/>
              </a:rPr>
              <a:t>ésta debería ser cubierta por personal de la Administración</a:t>
            </a:r>
            <a:r>
              <a:rPr lang="es-ES" sz="1200" dirty="0">
                <a:solidFill>
                  <a:schemeClr val="tx1"/>
                </a:solidFill>
                <a:latin typeface="Arial" panose="020B0604020202020204" pitchFamily="34" charset="0"/>
                <a:cs typeface="Arial" panose="020B0604020202020204" pitchFamily="34" charset="0"/>
              </a:rPr>
              <a:t>.</a:t>
            </a:r>
          </a:p>
          <a:p>
            <a:pPr algn="just"/>
            <a:r>
              <a:rPr lang="es-ES" sz="1200" dirty="0">
                <a:solidFill>
                  <a:schemeClr val="tx1"/>
                </a:solidFill>
                <a:latin typeface="Arial" panose="020B0604020202020204" pitchFamily="34" charset="0"/>
                <a:cs typeface="Arial" panose="020B0604020202020204" pitchFamily="34" charset="0"/>
              </a:rPr>
              <a:t>Así, </a:t>
            </a:r>
            <a:r>
              <a:rPr lang="es-ES" sz="1200" b="1" dirty="0">
                <a:solidFill>
                  <a:schemeClr val="tx1"/>
                </a:solidFill>
                <a:latin typeface="Arial" panose="020B0604020202020204" pitchFamily="34" charset="0"/>
                <a:cs typeface="Arial" panose="020B0604020202020204" pitchFamily="34" charset="0"/>
              </a:rPr>
              <a:t>de forma análoga a lo que ocurre en otros países europeos</a:t>
            </a:r>
            <a:r>
              <a:rPr lang="es-ES" sz="1200" dirty="0">
                <a:solidFill>
                  <a:schemeClr val="tx1"/>
                </a:solidFill>
                <a:latin typeface="Arial" panose="020B0604020202020204" pitchFamily="34" charset="0"/>
                <a:cs typeface="Arial" panose="020B0604020202020204" pitchFamily="34" charset="0"/>
              </a:rPr>
              <a:t>, el personal médico de las residencias que hayan sido homologadas, obligatorio en muchas Comunidades Autónomas, </a:t>
            </a:r>
            <a:r>
              <a:rPr lang="es-ES" sz="1200" b="1" dirty="0">
                <a:solidFill>
                  <a:schemeClr val="tx1"/>
                </a:solidFill>
                <a:latin typeface="Arial" panose="020B0604020202020204" pitchFamily="34" charset="0"/>
                <a:cs typeface="Arial" panose="020B0604020202020204" pitchFamily="34" charset="0"/>
              </a:rPr>
              <a:t>debería ser personal del sistema público de salud</a:t>
            </a:r>
            <a:r>
              <a:rPr lang="es-ES" sz="1200" dirty="0">
                <a:solidFill>
                  <a:schemeClr val="tx1"/>
                </a:solidFill>
                <a:latin typeface="Arial" panose="020B0604020202020204" pitchFamily="34" charset="0"/>
                <a:cs typeface="Arial" panose="020B0604020202020204" pitchFamily="34" charset="0"/>
              </a:rPr>
              <a:t>, cuyos salarios deberían ser cubiertos evidentemente por el sector público. Cuanto menos el personal médico y de enfermería debe ser apoyado y complementado por los profesionales de CAP.</a:t>
            </a:r>
          </a:p>
          <a:p>
            <a:pPr algn="just"/>
            <a:r>
              <a:rPr lang="es-ES" sz="1200" dirty="0">
                <a:solidFill>
                  <a:schemeClr val="tx1"/>
                </a:solidFill>
                <a:latin typeface="Arial" panose="020B0604020202020204" pitchFamily="34" charset="0"/>
                <a:cs typeface="Arial" panose="020B0604020202020204" pitchFamily="34" charset="0"/>
              </a:rPr>
              <a:t>Actualmente necesitamos que se pasen los test, tanto a residentes como a personal de contacto, de forma urgente según se detecten los primeros síntomas. </a:t>
            </a:r>
          </a:p>
          <a:p>
            <a:pPr algn="just"/>
            <a:r>
              <a:rPr lang="es-ES" sz="1200" dirty="0">
                <a:solidFill>
                  <a:schemeClr val="tx1"/>
                </a:solidFill>
                <a:latin typeface="Arial" panose="020B0604020202020204" pitchFamily="34" charset="0"/>
                <a:cs typeface="Arial" panose="020B0604020202020204" pitchFamily="34" charset="0"/>
              </a:rPr>
              <a:t>A su vez, debe ser imprescindible tener un “Mapa Epidemiológico” de los centros.</a:t>
            </a:r>
          </a:p>
          <a:p>
            <a:pPr algn="just"/>
            <a:endParaRPr lang="es-ES" sz="1200" dirty="0">
              <a:solidFill>
                <a:schemeClr val="tx1"/>
              </a:solidFill>
              <a:latin typeface="Arial" panose="020B0604020202020204" pitchFamily="34" charset="0"/>
              <a:cs typeface="Arial" panose="020B0604020202020204" pitchFamily="34" charset="0"/>
            </a:endParaRPr>
          </a:p>
        </p:txBody>
      </p:sp>
      <p:grpSp>
        <p:nvGrpSpPr>
          <p:cNvPr id="20" name="Grupo 19">
            <a:extLst>
              <a:ext uri="{FF2B5EF4-FFF2-40B4-BE49-F238E27FC236}">
                <a16:creationId xmlns:a16="http://schemas.microsoft.com/office/drawing/2014/main" id="{563B4A1B-228F-4500-A72C-9ECF2BA619D8}"/>
              </a:ext>
            </a:extLst>
          </p:cNvPr>
          <p:cNvGrpSpPr/>
          <p:nvPr/>
        </p:nvGrpSpPr>
        <p:grpSpPr>
          <a:xfrm>
            <a:off x="271606" y="210284"/>
            <a:ext cx="1424880" cy="375533"/>
            <a:chOff x="271606" y="210284"/>
            <a:chExt cx="1424880" cy="375533"/>
          </a:xfrm>
        </p:grpSpPr>
        <p:pic>
          <p:nvPicPr>
            <p:cNvPr id="21" name="Gráfico 20" descr="Ambulancia">
              <a:extLst>
                <a:ext uri="{FF2B5EF4-FFF2-40B4-BE49-F238E27FC236}">
                  <a16:creationId xmlns:a16="http://schemas.microsoft.com/office/drawing/2014/main" id="{A82D4D21-6DF8-4975-9430-AE95DDE0FC6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22" name="Gráfico 21" descr="Engranajes">
              <a:extLst>
                <a:ext uri="{FF2B5EF4-FFF2-40B4-BE49-F238E27FC236}">
                  <a16:creationId xmlns:a16="http://schemas.microsoft.com/office/drawing/2014/main" id="{5F35E9A3-362D-411B-82AC-4D9A85CB1CA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3" name="Gráfico 22" descr="Investigar">
              <a:extLst>
                <a:ext uri="{FF2B5EF4-FFF2-40B4-BE49-F238E27FC236}">
                  <a16:creationId xmlns:a16="http://schemas.microsoft.com/office/drawing/2014/main" id="{E59A68B7-D915-490E-85F6-50C8B010301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4" name="Gráfico 23" descr="Gráfico circular">
              <a:extLst>
                <a:ext uri="{FF2B5EF4-FFF2-40B4-BE49-F238E27FC236}">
                  <a16:creationId xmlns:a16="http://schemas.microsoft.com/office/drawing/2014/main" id="{5F29C319-EC59-4296-A031-FFFBF7AA265B}"/>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3763355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17990568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3832"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D4. Falta de coordinación en las áreas sociales y sanitarias de la Administración</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680313"/>
            <a:ext cx="0" cy="449592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P12. Desarrollo normativo de un sistema social. Necesidad mapa epidemiológico</a:t>
            </a:r>
          </a:p>
        </p:txBody>
      </p:sp>
      <p:sp>
        <p:nvSpPr>
          <p:cNvPr id="26" name="Título 1">
            <a:extLst>
              <a:ext uri="{FF2B5EF4-FFF2-40B4-BE49-F238E27FC236}">
                <a16:creationId xmlns:a16="http://schemas.microsoft.com/office/drawing/2014/main" id="{E51C0436-4EAB-4F49-8126-CB70C978920D}"/>
              </a:ext>
            </a:extLst>
          </p:cNvPr>
          <p:cNvSpPr txBox="1">
            <a:spLocks/>
          </p:cNvSpPr>
          <p:nvPr/>
        </p:nvSpPr>
        <p:spPr>
          <a:xfrm>
            <a:off x="613672" y="3049956"/>
            <a:ext cx="8560399" cy="28089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b="1" dirty="0">
                <a:solidFill>
                  <a:schemeClr val="accent6"/>
                </a:solidFill>
                <a:latin typeface="Arial" panose="020B0604020202020204" pitchFamily="34" charset="0"/>
                <a:ea typeface="+mn-ea"/>
                <a:cs typeface="Arial" panose="020B0604020202020204" pitchFamily="34" charset="0"/>
              </a:rPr>
              <a:t>P13. No a la Medicalización de residencias y sí a las derivaciones hospitalarias</a:t>
            </a:r>
            <a:endParaRPr lang="es-ES" sz="2000" b="1" i="1" dirty="0">
              <a:solidFill>
                <a:schemeClr val="accent6"/>
              </a:solidFill>
              <a:latin typeface="Arial" panose="020B0604020202020204" pitchFamily="34" charset="0"/>
              <a:ea typeface="+mn-ea"/>
              <a:cs typeface="Arial" panose="020B0604020202020204" pitchFamily="34" charset="0"/>
            </a:endParaRPr>
          </a:p>
        </p:txBody>
      </p:sp>
      <p:cxnSp>
        <p:nvCxnSpPr>
          <p:cNvPr id="27" name="Conector recto 26">
            <a:extLst>
              <a:ext uri="{FF2B5EF4-FFF2-40B4-BE49-F238E27FC236}">
                <a16:creationId xmlns:a16="http://schemas.microsoft.com/office/drawing/2014/main" id="{146A9A0F-414A-421C-A372-FA18BD80A2E7}"/>
              </a:ext>
            </a:extLst>
          </p:cNvPr>
          <p:cNvCxnSpPr/>
          <p:nvPr/>
        </p:nvCxnSpPr>
        <p:spPr>
          <a:xfrm>
            <a:off x="360946" y="3166338"/>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7318F6A8-0EDD-4284-877F-2996CA3E0311}"/>
              </a:ext>
            </a:extLst>
          </p:cNvPr>
          <p:cNvSpPr/>
          <p:nvPr/>
        </p:nvSpPr>
        <p:spPr>
          <a:xfrm>
            <a:off x="662171" y="2067053"/>
            <a:ext cx="8259174" cy="8550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Un sistema social basado en los cuidados de las personas exige necesariamente estar coordinado con el sistema sanitario para responder a las necesidades sanitarias de las personas en su mayoría con pluripatologías crónicas. Debe necesariamente existir una coordinación continua entre ambos sistemas: sanitario y social. </a:t>
            </a:r>
          </a:p>
        </p:txBody>
      </p:sp>
      <p:sp>
        <p:nvSpPr>
          <p:cNvPr id="31" name="Rectángulo 30">
            <a:extLst>
              <a:ext uri="{FF2B5EF4-FFF2-40B4-BE49-F238E27FC236}">
                <a16:creationId xmlns:a16="http://schemas.microsoft.com/office/drawing/2014/main" id="{51E0CB2A-5AC6-4323-8378-D274F07CC66C}"/>
              </a:ext>
            </a:extLst>
          </p:cNvPr>
          <p:cNvSpPr/>
          <p:nvPr/>
        </p:nvSpPr>
        <p:spPr>
          <a:xfrm>
            <a:off x="662170" y="3349798"/>
            <a:ext cx="8259156" cy="1157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Los centros de mayores deben dedicarse al cuidado de éstos, debiendo tener un circuito claro de asistencia en Atención Primaria en primer caso, en atención hospitalaria en los casos graves o de diagnóstico o en su caso recibir en los propios centros la asistencia de las Unidades de hospitalización a domicilio, tal y como se está haciendo en los países de nuestro entorno. Ello no significa que no podamos atender unos servicios sanitarios mínimos para asistir al mantenimiento de las personas con enfermedades crónicas, pero siempre contando con el apoyo necesario de los hospitales y contando con las derivaciones que se deben realizar a los hospitales.</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4562452"/>
            <a:ext cx="8560399" cy="4916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P14. Promoción de Centros Hospitalarios de media y larga estancia que descongestionen los Hospitales de agudos.</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624080"/>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5108894"/>
            <a:ext cx="8259157" cy="10673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De igual forma, desde el sector público debería promoverse el </a:t>
            </a:r>
            <a:r>
              <a:rPr lang="es-ES" sz="1200" b="1" dirty="0">
                <a:solidFill>
                  <a:schemeClr val="tx1"/>
                </a:solidFill>
                <a:latin typeface="Arial" panose="020B0604020202020204" pitchFamily="34" charset="0"/>
                <a:cs typeface="Arial" panose="020B0604020202020204" pitchFamily="34" charset="0"/>
              </a:rPr>
              <a:t>desarrollo y promoción de Centros hospitalarios de media y larga estancia, centrados en aquellos pacientes que presenten enfermedades infecto contagiosas, que se estén recuperando de una intervención con asistencia médica continuada o que requieran de cuidados paliativos. </a:t>
            </a:r>
            <a:r>
              <a:rPr lang="es-ES" sz="1200" dirty="0">
                <a:solidFill>
                  <a:schemeClr val="tx1"/>
                </a:solidFill>
                <a:latin typeface="Arial" panose="020B0604020202020204" pitchFamily="34" charset="0"/>
                <a:cs typeface="Arial" panose="020B0604020202020204" pitchFamily="34" charset="0"/>
              </a:rPr>
              <a:t>Ni las residencias están adaptadas para estos servicios sanitarios, ni los hospitales están preparados para los cuidados especiales de estos pacientes. Esta medida permitiría la descongestión de hospitales, reduciendo el coste sanitario.</a:t>
            </a:r>
          </a:p>
        </p:txBody>
      </p:sp>
      <p:grpSp>
        <p:nvGrpSpPr>
          <p:cNvPr id="20" name="Grupo 19">
            <a:extLst>
              <a:ext uri="{FF2B5EF4-FFF2-40B4-BE49-F238E27FC236}">
                <a16:creationId xmlns:a16="http://schemas.microsoft.com/office/drawing/2014/main" id="{C47048B6-2DF2-4FD2-BA2E-43033FA1102C}"/>
              </a:ext>
            </a:extLst>
          </p:cNvPr>
          <p:cNvGrpSpPr/>
          <p:nvPr/>
        </p:nvGrpSpPr>
        <p:grpSpPr>
          <a:xfrm>
            <a:off x="271606" y="210284"/>
            <a:ext cx="1424880" cy="375533"/>
            <a:chOff x="271606" y="210284"/>
            <a:chExt cx="1424880" cy="375533"/>
          </a:xfrm>
        </p:grpSpPr>
        <p:pic>
          <p:nvPicPr>
            <p:cNvPr id="21" name="Gráfico 20" descr="Ambulancia">
              <a:extLst>
                <a:ext uri="{FF2B5EF4-FFF2-40B4-BE49-F238E27FC236}">
                  <a16:creationId xmlns:a16="http://schemas.microsoft.com/office/drawing/2014/main" id="{8CF22294-1076-4A3E-9F05-F4E7EB8A65F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22" name="Gráfico 21" descr="Engranajes">
              <a:extLst>
                <a:ext uri="{FF2B5EF4-FFF2-40B4-BE49-F238E27FC236}">
                  <a16:creationId xmlns:a16="http://schemas.microsoft.com/office/drawing/2014/main" id="{785BC483-7A80-4A40-93D9-0B9F5F9AD3D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3" name="Gráfico 22" descr="Investigar">
              <a:extLst>
                <a:ext uri="{FF2B5EF4-FFF2-40B4-BE49-F238E27FC236}">
                  <a16:creationId xmlns:a16="http://schemas.microsoft.com/office/drawing/2014/main" id="{FCF15797-6B8F-4851-9A8D-490D30FD602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4" name="Gráfico 23" descr="Gráfico circular">
              <a:extLst>
                <a:ext uri="{FF2B5EF4-FFF2-40B4-BE49-F238E27FC236}">
                  <a16:creationId xmlns:a16="http://schemas.microsoft.com/office/drawing/2014/main" id="{2D673DF0-658F-40B3-94E4-33B53904315C}"/>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3374795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2983425930"/>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accent3"/>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011294708"/>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8117822"/>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lgn="l" defTabSz="914400" rtl="0" eaLnBrk="1" latinLnBrk="0" hangingPunct="1"/>
                      <a:r>
                        <a:rPr lang="es-ES" sz="1400" i="1" kern="1200" dirty="0">
                          <a:solidFill>
                            <a:schemeClr val="tx1"/>
                          </a:solidFill>
                          <a:latin typeface="Arial" panose="020B0604020202020204" pitchFamily="34" charset="0"/>
                          <a:ea typeface="+mn-ea"/>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268288" algn="l" defTabSz="914400" rtl="0" eaLnBrk="1" latinLnBrk="0" hangingPunct="1"/>
                      <a:endParaRPr lang="es-ES" sz="1400" i="1" kern="1200" dirty="0">
                        <a:solidFill>
                          <a:schemeClr val="tx1"/>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3281269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35688877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4851"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ea typeface="+mn-ea"/>
                <a:cs typeface="Arial" panose="020B0604020202020204" pitchFamily="34" charset="0"/>
              </a:rPr>
              <a:t>D5. Incremento del gasto por la emergencia sanitaria </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3611755"/>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5992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P15. Corresponsabilidad presupuestaria entre las áreas social y sanitaria en las instituciones residenciales homologadas</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385391"/>
            <a:ext cx="8259174" cy="2822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Durante la fase de diagnóstico ya se han puesto de manifiesto los problemas de financiación de las plazas concertadas en residencias para personas mayores. Entre las causas de ese desequilibrio, está sin duda el hecho de tener que </a:t>
            </a:r>
            <a:r>
              <a:rPr lang="es-ES" sz="1200" b="1" dirty="0">
                <a:solidFill>
                  <a:schemeClr val="tx1"/>
                </a:solidFill>
                <a:latin typeface="Arial" panose="020B0604020202020204" pitchFamily="34" charset="0"/>
                <a:cs typeface="Arial" panose="020B0604020202020204" pitchFamily="34" charset="0"/>
              </a:rPr>
              <a:t>soportar unos costes de atención sanitaria de los residentes que en realidad no le corresponde a las instituciones residenciales</a:t>
            </a:r>
            <a:r>
              <a:rPr lang="es-ES" sz="1200" dirty="0">
                <a:solidFill>
                  <a:schemeClr val="tx1"/>
                </a:solidFill>
                <a:latin typeface="Arial" panose="020B0604020202020204" pitchFamily="34" charset="0"/>
                <a:cs typeface="Arial" panose="020B0604020202020204" pitchFamily="34" charset="0"/>
              </a:rPr>
              <a:t>, en la medida en que su </a:t>
            </a:r>
            <a:r>
              <a:rPr lang="es-ES" sz="1200" b="1" dirty="0">
                <a:solidFill>
                  <a:schemeClr val="tx1"/>
                </a:solidFill>
                <a:latin typeface="Arial" panose="020B0604020202020204" pitchFamily="34" charset="0"/>
                <a:cs typeface="Arial" panose="020B0604020202020204" pitchFamily="34" charset="0"/>
              </a:rPr>
              <a:t>función es principalmente socio-asistencial</a:t>
            </a:r>
            <a:r>
              <a:rPr lang="es-ES" sz="1200" dirty="0">
                <a:solidFill>
                  <a:schemeClr val="tx1"/>
                </a:solidFill>
                <a:latin typeface="Arial" panose="020B0604020202020204" pitchFamily="34" charset="0"/>
                <a:cs typeface="Arial" panose="020B0604020202020204" pitchFamily="34" charset="0"/>
              </a:rPr>
              <a:t>.</a:t>
            </a:r>
          </a:p>
          <a:p>
            <a:pPr algn="just"/>
            <a:r>
              <a:rPr lang="es-ES" sz="1200" dirty="0">
                <a:solidFill>
                  <a:schemeClr val="tx1"/>
                </a:solidFill>
                <a:latin typeface="Arial" panose="020B0604020202020204" pitchFamily="34" charset="0"/>
                <a:cs typeface="Arial" panose="020B0604020202020204" pitchFamily="34" charset="0"/>
              </a:rPr>
              <a:t>Con la emergencia sanitaria, este problema se ha agravado, teniendo que asumir las residencias el gasto de las medidas sanitarias (sectorización, suministro de EPI, test, material sanitario, etc.).</a:t>
            </a:r>
          </a:p>
          <a:p>
            <a:pPr algn="just"/>
            <a:r>
              <a:rPr lang="es-ES" sz="1200" dirty="0">
                <a:solidFill>
                  <a:schemeClr val="tx1"/>
                </a:solidFill>
                <a:latin typeface="Arial" panose="020B0604020202020204" pitchFamily="34" charset="0"/>
                <a:cs typeface="Arial" panose="020B0604020202020204" pitchFamily="34" charset="0"/>
              </a:rPr>
              <a:t>En línea con el resto de propuestas expuestas con anterioridad, </a:t>
            </a:r>
            <a:r>
              <a:rPr lang="es-ES" sz="1200" b="1" dirty="0">
                <a:solidFill>
                  <a:schemeClr val="tx1"/>
                </a:solidFill>
                <a:latin typeface="Arial" panose="020B0604020202020204" pitchFamily="34" charset="0"/>
                <a:cs typeface="Arial" panose="020B0604020202020204" pitchFamily="34" charset="0"/>
              </a:rPr>
              <a:t>las Consejerías de Sanidad de las CC.AA. deberían hacerse corresponsables</a:t>
            </a:r>
            <a:r>
              <a:rPr lang="es-ES" sz="1200" dirty="0">
                <a:solidFill>
                  <a:schemeClr val="tx1"/>
                </a:solidFill>
                <a:latin typeface="Arial" panose="020B0604020202020204" pitchFamily="34" charset="0"/>
                <a:cs typeface="Arial" panose="020B0604020202020204" pitchFamily="34" charset="0"/>
              </a:rPr>
              <a:t> en términos presupuestarios, junto con las </a:t>
            </a:r>
            <a:r>
              <a:rPr lang="es-ES" sz="1200" b="1" dirty="0">
                <a:solidFill>
                  <a:schemeClr val="tx1"/>
                </a:solidFill>
                <a:latin typeface="Arial" panose="020B0604020202020204" pitchFamily="34" charset="0"/>
                <a:cs typeface="Arial" panose="020B0604020202020204" pitchFamily="34" charset="0"/>
              </a:rPr>
              <a:t>Consejerías de Asuntos Sociales, </a:t>
            </a:r>
            <a:r>
              <a:rPr lang="es-ES" sz="1200" dirty="0">
                <a:solidFill>
                  <a:schemeClr val="tx1"/>
                </a:solidFill>
                <a:latin typeface="Arial" panose="020B0604020202020204" pitchFamily="34" charset="0"/>
                <a:cs typeface="Arial" panose="020B0604020202020204" pitchFamily="34" charset="0"/>
              </a:rPr>
              <a:t>del coste sanitario de los usuarios dependientes, de la misma forma que lo hace con el resto de ciudadanos. </a:t>
            </a:r>
          </a:p>
          <a:p>
            <a:pPr algn="just"/>
            <a:r>
              <a:rPr lang="es-ES" sz="1200" dirty="0">
                <a:solidFill>
                  <a:schemeClr val="tx1"/>
                </a:solidFill>
                <a:latin typeface="Arial" panose="020B0604020202020204" pitchFamily="34" charset="0"/>
                <a:cs typeface="Arial" panose="020B0604020202020204" pitchFamily="34" charset="0"/>
              </a:rPr>
              <a:t>Esta corresponsabilidad puede tomar varias formas, desde el </a:t>
            </a:r>
            <a:r>
              <a:rPr lang="es-ES" sz="1200" b="1" dirty="0">
                <a:solidFill>
                  <a:schemeClr val="tx1"/>
                </a:solidFill>
                <a:latin typeface="Arial" panose="020B0604020202020204" pitchFamily="34" charset="0"/>
                <a:cs typeface="Arial" panose="020B0604020202020204" pitchFamily="34" charset="0"/>
              </a:rPr>
              <a:t>refuerzo del personal de los CAP para atender a las residencias o la integración de los médicos de la sanidad pública directamente en los centros, como se proponía en las propuestas P10 o P11</a:t>
            </a:r>
            <a:r>
              <a:rPr lang="es-ES" sz="1200" dirty="0">
                <a:solidFill>
                  <a:schemeClr val="tx1"/>
                </a:solidFill>
                <a:latin typeface="Arial" panose="020B0604020202020204" pitchFamily="34" charset="0"/>
                <a:cs typeface="Arial" panose="020B0604020202020204" pitchFamily="34" charset="0"/>
              </a:rPr>
              <a:t>, o bien mediante la financiación directa de esos servicios con un </a:t>
            </a:r>
            <a:r>
              <a:rPr lang="es-ES" sz="1200" b="1" dirty="0">
                <a:solidFill>
                  <a:schemeClr val="tx1"/>
                </a:solidFill>
                <a:latin typeface="Arial" panose="020B0604020202020204" pitchFamily="34" charset="0"/>
                <a:cs typeface="Arial" panose="020B0604020202020204" pitchFamily="34" charset="0"/>
              </a:rPr>
              <a:t>pago complementario a los precios de los conciertos que cubran esos servicios prestados por las residencias</a:t>
            </a:r>
            <a:r>
              <a:rPr lang="es-ES" sz="1200" dirty="0">
                <a:solidFill>
                  <a:schemeClr val="tx1"/>
                </a:solidFill>
                <a:latin typeface="Arial" panose="020B0604020202020204" pitchFamily="34" charset="0"/>
                <a:cs typeface="Arial" panose="020B0604020202020204" pitchFamily="34" charset="0"/>
              </a:rPr>
              <a:t>.</a:t>
            </a:r>
          </a:p>
        </p:txBody>
      </p:sp>
      <p:grpSp>
        <p:nvGrpSpPr>
          <p:cNvPr id="20" name="Grupo 19">
            <a:extLst>
              <a:ext uri="{FF2B5EF4-FFF2-40B4-BE49-F238E27FC236}">
                <a16:creationId xmlns:a16="http://schemas.microsoft.com/office/drawing/2014/main" id="{563B4A1B-228F-4500-A72C-9ECF2BA619D8}"/>
              </a:ext>
            </a:extLst>
          </p:cNvPr>
          <p:cNvGrpSpPr/>
          <p:nvPr/>
        </p:nvGrpSpPr>
        <p:grpSpPr>
          <a:xfrm>
            <a:off x="271606" y="210284"/>
            <a:ext cx="1424880" cy="375533"/>
            <a:chOff x="271606" y="210284"/>
            <a:chExt cx="1424880" cy="375533"/>
          </a:xfrm>
        </p:grpSpPr>
        <p:pic>
          <p:nvPicPr>
            <p:cNvPr id="21" name="Gráfico 20" descr="Ambulancia">
              <a:extLst>
                <a:ext uri="{FF2B5EF4-FFF2-40B4-BE49-F238E27FC236}">
                  <a16:creationId xmlns:a16="http://schemas.microsoft.com/office/drawing/2014/main" id="{A82D4D21-6DF8-4975-9430-AE95DDE0FC6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22" name="Gráfico 21" descr="Engranajes">
              <a:extLst>
                <a:ext uri="{FF2B5EF4-FFF2-40B4-BE49-F238E27FC236}">
                  <a16:creationId xmlns:a16="http://schemas.microsoft.com/office/drawing/2014/main" id="{5F35E9A3-362D-411B-82AC-4D9A85CB1CA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3" name="Gráfico 22" descr="Investigar">
              <a:extLst>
                <a:ext uri="{FF2B5EF4-FFF2-40B4-BE49-F238E27FC236}">
                  <a16:creationId xmlns:a16="http://schemas.microsoft.com/office/drawing/2014/main" id="{E59A68B7-D915-490E-85F6-50C8B010301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4" name="Gráfico 23" descr="Gráfico circular">
              <a:extLst>
                <a:ext uri="{FF2B5EF4-FFF2-40B4-BE49-F238E27FC236}">
                  <a16:creationId xmlns:a16="http://schemas.microsoft.com/office/drawing/2014/main" id="{5F29C319-EC59-4296-A031-FFFBF7AA265B}"/>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3073688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40786778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5866"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cs typeface="Arial" panose="020B0604020202020204" pitchFamily="34" charset="0"/>
              </a:rPr>
              <a:t>D6. Heterogeneidad normativa</a:t>
            </a:r>
            <a:endParaRPr lang="es-ES" sz="2000" b="1" dirty="0">
              <a:solidFill>
                <a:schemeClr val="accent5">
                  <a:lumMod val="50000"/>
                </a:schemeClr>
              </a:solidFill>
              <a:latin typeface="Arial" panose="020B0604020202020204" pitchFamily="34" charset="0"/>
              <a:ea typeface="+mn-ea"/>
              <a:cs typeface="Arial" panose="020B0604020202020204" pitchFamily="34" charset="0"/>
            </a:endParaRP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3512363"/>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4708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P16. Definición de una cartera universal básica de servicios de atención a la dependencia</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287583"/>
            <a:ext cx="8259174" cy="9326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El desarrollo de la Ley de Dependencia es autonómico, haciendo que existan 17 sistemas distintos para la dependencia. Dé forma análoga al sistema sanitario, debería definirse una </a:t>
            </a:r>
            <a:r>
              <a:rPr lang="es-ES" sz="1200" b="1" dirty="0">
                <a:solidFill>
                  <a:schemeClr val="tx1"/>
                </a:solidFill>
                <a:latin typeface="Arial" panose="020B0604020202020204" pitchFamily="34" charset="0"/>
                <a:cs typeface="Arial" panose="020B0604020202020204" pitchFamily="34" charset="0"/>
              </a:rPr>
              <a:t>cartera mínima básica de servicios para la dependencia</a:t>
            </a:r>
            <a:r>
              <a:rPr lang="es-ES" sz="1200" dirty="0">
                <a:solidFill>
                  <a:schemeClr val="tx1"/>
                </a:solidFill>
                <a:latin typeface="Arial" panose="020B0604020202020204" pitchFamily="34" charset="0"/>
                <a:cs typeface="Arial" panose="020B0604020202020204" pitchFamily="34" charset="0"/>
              </a:rPr>
              <a:t> que homogeneice la oferta y los precios entre las diferentes comunidades autónomas. Se debe promover las Prestaciones Vinculadas al Servicio (PEVS) para la libre elección de centros por parte de los usuarios.</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7909" y="3324981"/>
            <a:ext cx="8560399" cy="3593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P17. Estandarización de requisitos mínimos entre CC.AA.</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5183" y="3441362"/>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6407" y="3684334"/>
            <a:ext cx="8259157" cy="14243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Cada Comunidad Autónoma establece unos requisitos diferentes para las residencias, desde el tamaño mínimo de las habitaciones, la ratio de empleados por usuario o las obligaciones médicas de las residencias. De igual forma que se deben homogeneizar los servicios relacionados con la dependencia</a:t>
            </a:r>
            <a:r>
              <a:rPr lang="es-ES" sz="1200" b="1" dirty="0">
                <a:solidFill>
                  <a:schemeClr val="tx1"/>
                </a:solidFill>
                <a:latin typeface="Arial" panose="020B0604020202020204" pitchFamily="34" charset="0"/>
                <a:cs typeface="Arial" panose="020B0604020202020204" pitchFamily="34" charset="0"/>
              </a:rPr>
              <a:t>, también lo deben hacer los requisitos para la acreditación de las residencias</a:t>
            </a:r>
            <a:r>
              <a:rPr lang="es-ES" sz="1200" dirty="0">
                <a:solidFill>
                  <a:schemeClr val="tx1"/>
                </a:solidFill>
                <a:latin typeface="Arial" panose="020B0604020202020204" pitchFamily="34" charset="0"/>
                <a:cs typeface="Arial" panose="020B0604020202020204" pitchFamily="34" charset="0"/>
              </a:rPr>
              <a:t>, reduciendo por un lado los </a:t>
            </a:r>
            <a:r>
              <a:rPr lang="es-ES" sz="1200" b="1" dirty="0">
                <a:solidFill>
                  <a:schemeClr val="tx1"/>
                </a:solidFill>
                <a:latin typeface="Arial" panose="020B0604020202020204" pitchFamily="34" charset="0"/>
                <a:cs typeface="Arial" panose="020B0604020202020204" pitchFamily="34" charset="0"/>
              </a:rPr>
              <a:t>costes empresariales de aplicar regulaciones distintas en función de la región dónde están las instalaciones</a:t>
            </a:r>
            <a:r>
              <a:rPr lang="es-ES" sz="1200" dirty="0">
                <a:solidFill>
                  <a:schemeClr val="tx1"/>
                </a:solidFill>
                <a:latin typeface="Arial" panose="020B0604020202020204" pitchFamily="34" charset="0"/>
                <a:cs typeface="Arial" panose="020B0604020202020204" pitchFamily="34" charset="0"/>
              </a:rPr>
              <a:t>, e igualando la calidad del servicio prestado, garantizando de esta forma la </a:t>
            </a:r>
            <a:r>
              <a:rPr lang="es-ES" sz="1200" b="1" dirty="0">
                <a:solidFill>
                  <a:schemeClr val="tx1"/>
                </a:solidFill>
                <a:latin typeface="Arial" panose="020B0604020202020204" pitchFamily="34" charset="0"/>
                <a:cs typeface="Arial" panose="020B0604020202020204" pitchFamily="34" charset="0"/>
              </a:rPr>
              <a:t>equidad entre los usuarios de las residencias</a:t>
            </a:r>
            <a:r>
              <a:rPr lang="es-ES" sz="1200" dirty="0">
                <a:solidFill>
                  <a:schemeClr val="tx1"/>
                </a:solidFill>
                <a:latin typeface="Arial" panose="020B0604020202020204" pitchFamily="34" charset="0"/>
                <a:cs typeface="Arial" panose="020B0604020202020204" pitchFamily="34" charset="0"/>
              </a:rPr>
              <a:t>. </a:t>
            </a:r>
          </a:p>
        </p:txBody>
      </p:sp>
      <p:grpSp>
        <p:nvGrpSpPr>
          <p:cNvPr id="18" name="Grupo 17">
            <a:extLst>
              <a:ext uri="{FF2B5EF4-FFF2-40B4-BE49-F238E27FC236}">
                <a16:creationId xmlns:a16="http://schemas.microsoft.com/office/drawing/2014/main" id="{77DDF0C8-4C1E-42BD-BDC6-3565C2F339A0}"/>
              </a:ext>
            </a:extLst>
          </p:cNvPr>
          <p:cNvGrpSpPr/>
          <p:nvPr/>
        </p:nvGrpSpPr>
        <p:grpSpPr>
          <a:xfrm>
            <a:off x="271606" y="210284"/>
            <a:ext cx="1424880" cy="375533"/>
            <a:chOff x="271606" y="210284"/>
            <a:chExt cx="1424880" cy="375533"/>
          </a:xfrm>
        </p:grpSpPr>
        <p:pic>
          <p:nvPicPr>
            <p:cNvPr id="19" name="Gráfico 18" descr="Ambulancia">
              <a:extLst>
                <a:ext uri="{FF2B5EF4-FFF2-40B4-BE49-F238E27FC236}">
                  <a16:creationId xmlns:a16="http://schemas.microsoft.com/office/drawing/2014/main" id="{E2F4097A-C7C0-4AE1-8380-FEC77066785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26" name="Gráfico 25" descr="Engranajes">
              <a:extLst>
                <a:ext uri="{FF2B5EF4-FFF2-40B4-BE49-F238E27FC236}">
                  <a16:creationId xmlns:a16="http://schemas.microsoft.com/office/drawing/2014/main" id="{F2A0D989-BFAC-442A-B2E3-5CC179BAFDB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7" name="Gráfico 26" descr="Investigar">
              <a:extLst>
                <a:ext uri="{FF2B5EF4-FFF2-40B4-BE49-F238E27FC236}">
                  <a16:creationId xmlns:a16="http://schemas.microsoft.com/office/drawing/2014/main" id="{E2C6AB52-D10B-4856-83BD-6226A6B8887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8" name="Gráfico 27" descr="Gráfico circular">
              <a:extLst>
                <a:ext uri="{FF2B5EF4-FFF2-40B4-BE49-F238E27FC236}">
                  <a16:creationId xmlns:a16="http://schemas.microsoft.com/office/drawing/2014/main" id="{B8B12B09-4F96-4B5B-8284-C1CDEC0A55B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47768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3129053682"/>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tx1"/>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s-ES" sz="1600" b="1" kern="1200" dirty="0">
                        <a:solidFill>
                          <a:schemeClr val="tx1">
                            <a:lumMod val="50000"/>
                            <a:lumOff val="50000"/>
                          </a:schemeClr>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1263475"/>
                  </a:ext>
                </a:extLst>
              </a:tr>
              <a:tr h="359783">
                <a:tc>
                  <a:txBody>
                    <a:bodyPr/>
                    <a:lstStyle/>
                    <a:p>
                      <a:r>
                        <a:rPr lang="es-ES" sz="1600" b="1" dirty="0">
                          <a:solidFill>
                            <a:schemeClr val="tx1"/>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lumMod val="50000"/>
                            <a:lumOff val="50000"/>
                          </a:schemeClr>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tx1"/>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294708"/>
                  </a:ext>
                </a:extLst>
              </a:tr>
              <a:tr h="359783">
                <a:tc>
                  <a:txBody>
                    <a:bodyPr/>
                    <a:lstStyle/>
                    <a:p>
                      <a:pPr marL="0" indent="268288" algn="l"/>
                      <a:r>
                        <a:rPr lang="es-ES" sz="1400" i="1" dirty="0">
                          <a:solidFill>
                            <a:schemeClr val="tx1"/>
                          </a:solidFill>
                          <a:latin typeface="Arial" panose="020B0604020202020204" pitchFamily="34" charset="0"/>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8117822"/>
                  </a:ext>
                </a:extLst>
              </a:tr>
              <a:tr h="359783">
                <a:tc>
                  <a:txBody>
                    <a:bodyPr/>
                    <a:lstStyle/>
                    <a:p>
                      <a:pPr marL="0" indent="268288" algn="l"/>
                      <a:r>
                        <a:rPr lang="es-ES" sz="1400" i="1" dirty="0">
                          <a:solidFill>
                            <a:schemeClr val="tx1"/>
                          </a:solidFill>
                          <a:latin typeface="Arial" panose="020B0604020202020204" pitchFamily="34" charset="0"/>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tx1"/>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tx1"/>
                          </a:solidFill>
                          <a:latin typeface="Arial" panose="020B0604020202020204" pitchFamily="34" charset="0"/>
                          <a:cs typeface="Arial" panose="020B0604020202020204" pitchFamily="34" charset="0"/>
                        </a:rPr>
                        <a:t>3.4. 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213720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18694087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6892"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127083"/>
          </a:xfrm>
        </p:spPr>
        <p:txBody>
          <a:bodyPr anchor="ctr">
            <a:normAutofit/>
          </a:bodyPr>
          <a:lstStyle/>
          <a:p>
            <a:r>
              <a:rPr lang="es-ES" sz="2000" b="1" dirty="0">
                <a:solidFill>
                  <a:schemeClr val="accent5">
                    <a:lumMod val="50000"/>
                  </a:schemeClr>
                </a:solidFill>
                <a:latin typeface="Arial" panose="020B0604020202020204" pitchFamily="34" charset="0"/>
                <a:cs typeface="Arial" panose="020B0604020202020204" pitchFamily="34" charset="0"/>
              </a:rPr>
              <a:t>D7. Desequilibrio entre precios concertados y costes y nuevo trato fiscal</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148467"/>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329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P18. Eliminación de requisitos mínimos innecesarios, o al menos su ajuste</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115490"/>
            <a:ext cx="8259174" cy="18188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Al mismo tiempo que se homogeneizan los requisitos, éstos deben ser evaluados para garantizar su necesidad</a:t>
            </a:r>
            <a:r>
              <a:rPr lang="es-ES" sz="1200" b="1" dirty="0">
                <a:solidFill>
                  <a:schemeClr val="tx1"/>
                </a:solidFill>
                <a:latin typeface="Arial" panose="020B0604020202020204" pitchFamily="34" charset="0"/>
                <a:cs typeface="Arial" panose="020B0604020202020204" pitchFamily="34" charset="0"/>
              </a:rPr>
              <a:t>. Los requisitos mínimos de funcionamiento incrementan, evidentemente, los costes de las residencias</a:t>
            </a:r>
            <a:r>
              <a:rPr lang="es-ES" sz="1200" dirty="0">
                <a:solidFill>
                  <a:schemeClr val="tx1"/>
                </a:solidFill>
                <a:latin typeface="Arial" panose="020B0604020202020204" pitchFamily="34" charset="0"/>
                <a:cs typeface="Arial" panose="020B0604020202020204" pitchFamily="34" charset="0"/>
              </a:rPr>
              <a:t>, por lo que deberán acabar repercutiendo en el precio o, simplemente, dejar de operar, si no son capaces de cubrirlos con los precios concertados. </a:t>
            </a:r>
          </a:p>
          <a:p>
            <a:pPr algn="just"/>
            <a:r>
              <a:rPr lang="es-ES" sz="1200" dirty="0">
                <a:solidFill>
                  <a:schemeClr val="tx1"/>
                </a:solidFill>
                <a:latin typeface="Arial" panose="020B0604020202020204" pitchFamily="34" charset="0"/>
                <a:cs typeface="Arial" panose="020B0604020202020204" pitchFamily="34" charset="0"/>
              </a:rPr>
              <a:t>Pese a que los precios de las residencias son bastantea ajustados en España, </a:t>
            </a:r>
            <a:r>
              <a:rPr lang="es-ES" sz="1200" b="1" dirty="0">
                <a:solidFill>
                  <a:schemeClr val="tx1"/>
                </a:solidFill>
                <a:latin typeface="Arial" panose="020B0604020202020204" pitchFamily="34" charset="0"/>
                <a:cs typeface="Arial" panose="020B0604020202020204" pitchFamily="34" charset="0"/>
              </a:rPr>
              <a:t>un incremento en el precio dificultaría el acceso</a:t>
            </a:r>
            <a:r>
              <a:rPr lang="es-ES" sz="1200" dirty="0">
                <a:solidFill>
                  <a:schemeClr val="tx1"/>
                </a:solidFill>
                <a:latin typeface="Arial" panose="020B0604020202020204" pitchFamily="34" charset="0"/>
                <a:cs typeface="Arial" panose="020B0604020202020204" pitchFamily="34" charset="0"/>
              </a:rPr>
              <a:t>, por lo que se debería hacer un análisis coste-beneficio de cada uno de estos requisitos de tal forma que se </a:t>
            </a:r>
            <a:r>
              <a:rPr lang="es-ES" sz="1200" b="1" dirty="0">
                <a:solidFill>
                  <a:schemeClr val="tx1"/>
                </a:solidFill>
                <a:latin typeface="Arial" panose="020B0604020202020204" pitchFamily="34" charset="0"/>
                <a:cs typeface="Arial" panose="020B0604020202020204" pitchFamily="34" charset="0"/>
              </a:rPr>
              <a:t>garantice la calidad sin comprometer el acceso universal al servicio</a:t>
            </a:r>
            <a:r>
              <a:rPr lang="es-ES" sz="1200" dirty="0">
                <a:solidFill>
                  <a:schemeClr val="tx1"/>
                </a:solidFill>
                <a:latin typeface="Arial" panose="020B0604020202020204" pitchFamily="34" charset="0"/>
                <a:cs typeface="Arial" panose="020B0604020202020204" pitchFamily="34" charset="0"/>
              </a:rPr>
              <a:t>. </a:t>
            </a:r>
          </a:p>
          <a:p>
            <a:pPr algn="just"/>
            <a:r>
              <a:rPr lang="es-ES" sz="1200" dirty="0">
                <a:solidFill>
                  <a:schemeClr val="tx1"/>
                </a:solidFill>
                <a:latin typeface="Arial" panose="020B0604020202020204" pitchFamily="34" charset="0"/>
                <a:cs typeface="Arial" panose="020B0604020202020204" pitchFamily="34" charset="0"/>
              </a:rPr>
              <a:t>Se debe establecer un tipo de </a:t>
            </a:r>
            <a:r>
              <a:rPr lang="es-ES" sz="1200" b="1" dirty="0">
                <a:solidFill>
                  <a:schemeClr val="tx1"/>
                </a:solidFill>
                <a:latin typeface="Arial" panose="020B0604020202020204" pitchFamily="34" charset="0"/>
                <a:cs typeface="Arial" panose="020B0604020202020204" pitchFamily="34" charset="0"/>
              </a:rPr>
              <a:t>IVA del 4% </a:t>
            </a:r>
            <a:r>
              <a:rPr lang="es-ES" sz="1200" dirty="0">
                <a:solidFill>
                  <a:schemeClr val="tx1"/>
                </a:solidFill>
                <a:latin typeface="Arial" panose="020B0604020202020204" pitchFamily="34" charset="0"/>
                <a:cs typeface="Arial" panose="020B0604020202020204" pitchFamily="34" charset="0"/>
              </a:rPr>
              <a:t>también para las plazas privadas actualmente en el 10% y el gasto en residencias privadas debe ser un gasto deducible en el IRPF.</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3934352"/>
            <a:ext cx="8560399" cy="5680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P19. Desarrollo presupuestario de la Ley de Dependencia y orientación de precios a costes</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050734"/>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4502425"/>
            <a:ext cx="8259157" cy="12423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De igual forma, si se quiere garantizar el </a:t>
            </a:r>
            <a:r>
              <a:rPr lang="es-ES" sz="1200" b="1" dirty="0">
                <a:solidFill>
                  <a:schemeClr val="tx1"/>
                </a:solidFill>
                <a:latin typeface="Arial" panose="020B0604020202020204" pitchFamily="34" charset="0"/>
                <a:cs typeface="Arial" panose="020B0604020202020204" pitchFamily="34" charset="0"/>
              </a:rPr>
              <a:t>mantenimiento de unos estándares mínimos de las residencias</a:t>
            </a:r>
            <a:r>
              <a:rPr lang="es-ES" sz="1200" dirty="0">
                <a:solidFill>
                  <a:schemeClr val="tx1"/>
                </a:solidFill>
                <a:latin typeface="Arial" panose="020B0604020202020204" pitchFamily="34" charset="0"/>
                <a:cs typeface="Arial" panose="020B0604020202020204" pitchFamily="34" charset="0"/>
              </a:rPr>
              <a:t>, </a:t>
            </a:r>
            <a:r>
              <a:rPr lang="es-ES" sz="1200" b="1" dirty="0">
                <a:solidFill>
                  <a:schemeClr val="tx1"/>
                </a:solidFill>
                <a:latin typeface="Arial" panose="020B0604020202020204" pitchFamily="34" charset="0"/>
                <a:cs typeface="Arial" panose="020B0604020202020204" pitchFamily="34" charset="0"/>
              </a:rPr>
              <a:t>remunerar adecuadamente al personar de cuidados </a:t>
            </a:r>
            <a:r>
              <a:rPr lang="es-ES" sz="1200" dirty="0">
                <a:solidFill>
                  <a:schemeClr val="tx1"/>
                </a:solidFill>
                <a:latin typeface="Arial" panose="020B0604020202020204" pitchFamily="34" charset="0"/>
                <a:cs typeface="Arial" panose="020B0604020202020204" pitchFamily="34" charset="0"/>
              </a:rPr>
              <a:t>y </a:t>
            </a:r>
            <a:r>
              <a:rPr lang="es-ES" sz="1200" b="1" dirty="0">
                <a:solidFill>
                  <a:schemeClr val="tx1"/>
                </a:solidFill>
                <a:latin typeface="Arial" panose="020B0604020202020204" pitchFamily="34" charset="0"/>
                <a:cs typeface="Arial" panose="020B0604020202020204" pitchFamily="34" charset="0"/>
              </a:rPr>
              <a:t>atraer inversión suficiente para cubrir la demanda de plazas</a:t>
            </a:r>
            <a:r>
              <a:rPr lang="es-ES" sz="1200" dirty="0">
                <a:solidFill>
                  <a:schemeClr val="tx1"/>
                </a:solidFill>
                <a:latin typeface="Arial" panose="020B0604020202020204" pitchFamily="34" charset="0"/>
                <a:cs typeface="Arial" panose="020B0604020202020204" pitchFamily="34" charset="0"/>
              </a:rPr>
              <a:t>, los </a:t>
            </a:r>
            <a:r>
              <a:rPr lang="es-ES" sz="1200" b="1" dirty="0">
                <a:solidFill>
                  <a:schemeClr val="tx1"/>
                </a:solidFill>
                <a:latin typeface="Arial" panose="020B0604020202020204" pitchFamily="34" charset="0"/>
                <a:cs typeface="Arial" panose="020B0604020202020204" pitchFamily="34" charset="0"/>
              </a:rPr>
              <a:t>precios públicos de los conciertos deberán estar alineados con los costes</a:t>
            </a:r>
            <a:r>
              <a:rPr lang="es-ES" sz="1200" dirty="0">
                <a:solidFill>
                  <a:schemeClr val="tx1"/>
                </a:solidFill>
                <a:latin typeface="Arial" panose="020B0604020202020204" pitchFamily="34" charset="0"/>
                <a:cs typeface="Arial" panose="020B0604020202020204" pitchFamily="34" charset="0"/>
              </a:rPr>
              <a:t>, garantizando una rentabilidad mínima para los operadores.</a:t>
            </a:r>
          </a:p>
          <a:p>
            <a:pPr algn="just"/>
            <a:r>
              <a:rPr lang="es-ES" sz="1200" dirty="0">
                <a:solidFill>
                  <a:schemeClr val="tx1"/>
                </a:solidFill>
                <a:latin typeface="Arial" panose="020B0604020202020204" pitchFamily="34" charset="0"/>
                <a:cs typeface="Arial" panose="020B0604020202020204" pitchFamily="34" charset="0"/>
              </a:rPr>
              <a:t>El Estado deber aportar los fondos necesarios para el desarrollo de la Ley de la Dependencia, actualmente solo aporta el 18%. </a:t>
            </a:r>
          </a:p>
        </p:txBody>
      </p:sp>
      <p:grpSp>
        <p:nvGrpSpPr>
          <p:cNvPr id="17" name="Grupo 16">
            <a:extLst>
              <a:ext uri="{FF2B5EF4-FFF2-40B4-BE49-F238E27FC236}">
                <a16:creationId xmlns:a16="http://schemas.microsoft.com/office/drawing/2014/main" id="{28E6F341-8E16-4675-B0CB-C3A4C405F146}"/>
              </a:ext>
            </a:extLst>
          </p:cNvPr>
          <p:cNvGrpSpPr/>
          <p:nvPr/>
        </p:nvGrpSpPr>
        <p:grpSpPr>
          <a:xfrm>
            <a:off x="271606" y="210284"/>
            <a:ext cx="1424880" cy="375533"/>
            <a:chOff x="271606" y="210284"/>
            <a:chExt cx="1424880" cy="375533"/>
          </a:xfrm>
        </p:grpSpPr>
        <p:pic>
          <p:nvPicPr>
            <p:cNvPr id="18" name="Gráfico 17" descr="Ambulancia">
              <a:extLst>
                <a:ext uri="{FF2B5EF4-FFF2-40B4-BE49-F238E27FC236}">
                  <a16:creationId xmlns:a16="http://schemas.microsoft.com/office/drawing/2014/main" id="{5E05CB5C-D07E-49BD-8CE7-856B43E1983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9" name="Gráfico 18" descr="Engranajes">
              <a:extLst>
                <a:ext uri="{FF2B5EF4-FFF2-40B4-BE49-F238E27FC236}">
                  <a16:creationId xmlns:a16="http://schemas.microsoft.com/office/drawing/2014/main" id="{2EA11577-634F-4718-852E-44585650DA5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6" name="Gráfico 25" descr="Investigar">
              <a:extLst>
                <a:ext uri="{FF2B5EF4-FFF2-40B4-BE49-F238E27FC236}">
                  <a16:creationId xmlns:a16="http://schemas.microsoft.com/office/drawing/2014/main" id="{F02EF198-35A4-4C36-AF9F-F3EF5FF1441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7" name="Gráfico 26" descr="Gráfico circular">
              <a:extLst>
                <a:ext uri="{FF2B5EF4-FFF2-40B4-BE49-F238E27FC236}">
                  <a16:creationId xmlns:a16="http://schemas.microsoft.com/office/drawing/2014/main" id="{009E33D5-F6C0-4AE9-8D2C-D8BC379C222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2644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3356221548"/>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3"/>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s-ES" sz="1600" b="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accent3"/>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6"/>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s-ES" sz="1600" dirty="0">
                        <a:solidFill>
                          <a:schemeClr val="accent6"/>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011294708"/>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8117822"/>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lgn="l" defTabSz="914400" rtl="0" eaLnBrk="1" latinLnBrk="0" hangingPunct="1"/>
                      <a:r>
                        <a:rPr lang="es-ES" sz="1400" i="1" kern="1200" dirty="0">
                          <a:solidFill>
                            <a:schemeClr val="accent3"/>
                          </a:solidFill>
                          <a:latin typeface="Arial" panose="020B0604020202020204" pitchFamily="34" charset="0"/>
                          <a:ea typeface="+mn-ea"/>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268288" algn="l" defTabSz="914400" rtl="0" eaLnBrk="1" latinLnBrk="0" hangingPunct="1"/>
                      <a:endParaRPr lang="es-ES" sz="1400" i="1" kern="1200" dirty="0">
                        <a:solidFill>
                          <a:schemeClr val="accent3"/>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lgn="l" defTabSz="914400" rtl="0" eaLnBrk="1" latinLnBrk="0" hangingPunct="1"/>
                      <a:r>
                        <a:rPr lang="es-ES" sz="1400" i="1" kern="1200" dirty="0">
                          <a:solidFill>
                            <a:schemeClr val="tx1"/>
                          </a:solidFill>
                          <a:latin typeface="Arial" panose="020B0604020202020204" pitchFamily="34" charset="0"/>
                          <a:ea typeface="+mn-ea"/>
                          <a:cs typeface="Arial" panose="020B0604020202020204" pitchFamily="34" charset="0"/>
                        </a:rPr>
                        <a:t>3.4. 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268288" algn="l" defTabSz="914400" rtl="0" eaLnBrk="1" latinLnBrk="0" hangingPunct="1"/>
                      <a:endParaRPr lang="es-ES" sz="1400" i="1" kern="1200" dirty="0">
                        <a:solidFill>
                          <a:schemeClr val="tx1"/>
                        </a:solidFill>
                        <a:latin typeface="Arial" panose="020B0604020202020204" pitchFamily="34" charset="0"/>
                        <a:ea typeface="+mn-ea"/>
                        <a:cs typeface="Arial" panose="020B0604020202020204" pitchFamily="34" charset="0"/>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3422767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1342028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7914"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441174"/>
          </a:xfrm>
        </p:spPr>
        <p:txBody>
          <a:bodyPr anchor="ctr">
            <a:normAutofit/>
          </a:bodyPr>
          <a:lstStyle/>
          <a:p>
            <a:r>
              <a:rPr lang="es-ES" sz="2000" b="1" dirty="0">
                <a:solidFill>
                  <a:schemeClr val="accent5">
                    <a:lumMod val="50000"/>
                  </a:schemeClr>
                </a:solidFill>
                <a:latin typeface="Arial" panose="020B0604020202020204" pitchFamily="34" charset="0"/>
                <a:cs typeface="Arial" panose="020B0604020202020204" pitchFamily="34" charset="0"/>
              </a:rPr>
              <a:t>D8. Déficit de plazas</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3989441"/>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329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P20. Mayor colaboración público-privada e inversión </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115491"/>
            <a:ext cx="8259174" cy="16812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La </a:t>
            </a:r>
            <a:r>
              <a:rPr lang="es-ES" sz="1200" b="1" dirty="0">
                <a:solidFill>
                  <a:schemeClr val="tx1"/>
                </a:solidFill>
                <a:latin typeface="Arial" panose="020B0604020202020204" pitchFamily="34" charset="0"/>
                <a:cs typeface="Arial" panose="020B0604020202020204" pitchFamily="34" charset="0"/>
              </a:rPr>
              <a:t>colaboración público-privada mediante la oferta de plazas concertadas</a:t>
            </a:r>
            <a:r>
              <a:rPr lang="es-ES" sz="1200" dirty="0">
                <a:solidFill>
                  <a:schemeClr val="tx1"/>
                </a:solidFill>
                <a:latin typeface="Arial" panose="020B0604020202020204" pitchFamily="34" charset="0"/>
                <a:cs typeface="Arial" panose="020B0604020202020204" pitchFamily="34" charset="0"/>
              </a:rPr>
              <a:t> ha sido sin duda un éxito, permitiendo la </a:t>
            </a:r>
            <a:r>
              <a:rPr lang="es-ES" sz="1200" b="1" dirty="0">
                <a:solidFill>
                  <a:schemeClr val="tx1"/>
                </a:solidFill>
                <a:latin typeface="Arial" panose="020B0604020202020204" pitchFamily="34" charset="0"/>
                <a:cs typeface="Arial" panose="020B0604020202020204" pitchFamily="34" charset="0"/>
              </a:rPr>
              <a:t>inversión en nuevas residencias con una gestión eficiente y por tanto controlando los costes</a:t>
            </a:r>
            <a:r>
              <a:rPr lang="es-ES" sz="1200" dirty="0">
                <a:solidFill>
                  <a:schemeClr val="tx1"/>
                </a:solidFill>
                <a:latin typeface="Arial" panose="020B0604020202020204" pitchFamily="34" charset="0"/>
                <a:cs typeface="Arial" panose="020B0604020202020204" pitchFamily="34" charset="0"/>
              </a:rPr>
              <a:t>, lo que supone un ahorro para el sector público al mismo tiempo que garantiza la provisión del servicio.</a:t>
            </a:r>
          </a:p>
          <a:p>
            <a:pPr algn="just"/>
            <a:r>
              <a:rPr lang="es-ES" sz="1200" dirty="0">
                <a:solidFill>
                  <a:schemeClr val="tx1"/>
                </a:solidFill>
                <a:latin typeface="Arial" panose="020B0604020202020204" pitchFamily="34" charset="0"/>
                <a:cs typeface="Arial" panose="020B0604020202020204" pitchFamily="34" charset="0"/>
              </a:rPr>
              <a:t>Este modelo </a:t>
            </a:r>
            <a:r>
              <a:rPr lang="es-ES" sz="1200" b="1" dirty="0">
                <a:solidFill>
                  <a:schemeClr val="tx1"/>
                </a:solidFill>
                <a:latin typeface="Arial" panose="020B0604020202020204" pitchFamily="34" charset="0"/>
                <a:cs typeface="Arial" panose="020B0604020202020204" pitchFamily="34" charset="0"/>
              </a:rPr>
              <a:t>debe seguir potenciándose en el futuro para poder atraer la inversión privada suficiente</a:t>
            </a:r>
            <a:r>
              <a:rPr lang="es-ES" sz="1200" dirty="0">
                <a:solidFill>
                  <a:schemeClr val="tx1"/>
                </a:solidFill>
                <a:latin typeface="Arial" panose="020B0604020202020204" pitchFamily="34" charset="0"/>
                <a:cs typeface="Arial" panose="020B0604020202020204" pitchFamily="34" charset="0"/>
              </a:rPr>
              <a:t>, única manera de </a:t>
            </a:r>
            <a:r>
              <a:rPr lang="es-ES" sz="1200" b="1" dirty="0">
                <a:solidFill>
                  <a:schemeClr val="tx1"/>
                </a:solidFill>
                <a:latin typeface="Arial" panose="020B0604020202020204" pitchFamily="34" charset="0"/>
                <a:cs typeface="Arial" panose="020B0604020202020204" pitchFamily="34" charset="0"/>
              </a:rPr>
              <a:t>hacer frente a la elevada demanda que se espera de aquí a 2050</a:t>
            </a:r>
            <a:r>
              <a:rPr lang="es-ES" sz="1200" dirty="0">
                <a:solidFill>
                  <a:schemeClr val="tx1"/>
                </a:solidFill>
                <a:latin typeface="Arial" panose="020B0604020202020204" pitchFamily="34" charset="0"/>
                <a:cs typeface="Arial" panose="020B0604020202020204" pitchFamily="34" charset="0"/>
              </a:rPr>
              <a:t>, al mismo tiempo que se hace un uso eficiente de los recursos financieros destinados a la atención a la dependencia en un </a:t>
            </a:r>
            <a:r>
              <a:rPr lang="es-ES" sz="1200" b="1" dirty="0">
                <a:solidFill>
                  <a:schemeClr val="tx1"/>
                </a:solidFill>
                <a:latin typeface="Arial" panose="020B0604020202020204" pitchFamily="34" charset="0"/>
                <a:cs typeface="Arial" panose="020B0604020202020204" pitchFamily="34" charset="0"/>
              </a:rPr>
              <a:t>contexto de contención del gasto público y necesidad de reducir el déficit y la deuda pública</a:t>
            </a:r>
            <a:r>
              <a:rPr lang="es-ES" sz="1200" dirty="0">
                <a:solidFill>
                  <a:schemeClr val="tx1"/>
                </a:solidFill>
                <a:latin typeface="Arial" panose="020B0604020202020204" pitchFamily="34" charset="0"/>
                <a:cs typeface="Arial" panose="020B0604020202020204" pitchFamily="34" charset="0"/>
              </a:rPr>
              <a:t>.</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3934353"/>
            <a:ext cx="8560399" cy="4304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P21. Precios concertados que garanticen una rentabilidad mínima</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050734"/>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4364822"/>
            <a:ext cx="8259157" cy="12507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En línea con propuestas anteriores, </a:t>
            </a:r>
            <a:r>
              <a:rPr lang="es-ES" sz="1200" b="1" dirty="0">
                <a:solidFill>
                  <a:schemeClr val="tx1"/>
                </a:solidFill>
                <a:latin typeface="Arial" panose="020B0604020202020204" pitchFamily="34" charset="0"/>
                <a:cs typeface="Arial" panose="020B0604020202020204" pitchFamily="34" charset="0"/>
              </a:rPr>
              <a:t>los precios concertados deben estar orientados a costes</a:t>
            </a:r>
            <a:r>
              <a:rPr lang="es-ES" sz="1200" dirty="0">
                <a:solidFill>
                  <a:schemeClr val="tx1"/>
                </a:solidFill>
                <a:latin typeface="Arial" panose="020B0604020202020204" pitchFamily="34" charset="0"/>
                <a:cs typeface="Arial" panose="020B0604020202020204" pitchFamily="34" charset="0"/>
              </a:rPr>
              <a:t>, de tal forma que los inversores y operadores de residencias consigan </a:t>
            </a:r>
            <a:r>
              <a:rPr lang="es-ES" sz="1200" b="1" dirty="0">
                <a:solidFill>
                  <a:schemeClr val="tx1"/>
                </a:solidFill>
                <a:latin typeface="Arial" panose="020B0604020202020204" pitchFamily="34" charset="0"/>
                <a:cs typeface="Arial" panose="020B0604020202020204" pitchFamily="34" charset="0"/>
              </a:rPr>
              <a:t>mantener una rentabilidad mínima que continúe atrayendo inversión privada </a:t>
            </a:r>
            <a:r>
              <a:rPr lang="es-ES" sz="1200" dirty="0">
                <a:solidFill>
                  <a:schemeClr val="tx1"/>
                </a:solidFill>
                <a:latin typeface="Arial" panose="020B0604020202020204" pitchFamily="34" charset="0"/>
                <a:cs typeface="Arial" panose="020B0604020202020204" pitchFamily="34" charset="0"/>
              </a:rPr>
              <a:t>al sector de la dependencia.</a:t>
            </a:r>
          </a:p>
        </p:txBody>
      </p:sp>
      <p:grpSp>
        <p:nvGrpSpPr>
          <p:cNvPr id="20" name="Grupo 19">
            <a:extLst>
              <a:ext uri="{FF2B5EF4-FFF2-40B4-BE49-F238E27FC236}">
                <a16:creationId xmlns:a16="http://schemas.microsoft.com/office/drawing/2014/main" id="{563B4A1B-228F-4500-A72C-9ECF2BA619D8}"/>
              </a:ext>
            </a:extLst>
          </p:cNvPr>
          <p:cNvGrpSpPr/>
          <p:nvPr/>
        </p:nvGrpSpPr>
        <p:grpSpPr>
          <a:xfrm>
            <a:off x="271606" y="210284"/>
            <a:ext cx="1424880" cy="375533"/>
            <a:chOff x="271606" y="210284"/>
            <a:chExt cx="1424880" cy="375533"/>
          </a:xfrm>
        </p:grpSpPr>
        <p:pic>
          <p:nvPicPr>
            <p:cNvPr id="21" name="Gráfico 20" descr="Ambulancia">
              <a:extLst>
                <a:ext uri="{FF2B5EF4-FFF2-40B4-BE49-F238E27FC236}">
                  <a16:creationId xmlns:a16="http://schemas.microsoft.com/office/drawing/2014/main" id="{A82D4D21-6DF8-4975-9430-AE95DDE0FC6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22" name="Gráfico 21" descr="Engranajes">
              <a:extLst>
                <a:ext uri="{FF2B5EF4-FFF2-40B4-BE49-F238E27FC236}">
                  <a16:creationId xmlns:a16="http://schemas.microsoft.com/office/drawing/2014/main" id="{5F35E9A3-362D-411B-82AC-4D9A85CB1CA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3" name="Gráfico 22" descr="Investigar">
              <a:extLst>
                <a:ext uri="{FF2B5EF4-FFF2-40B4-BE49-F238E27FC236}">
                  <a16:creationId xmlns:a16="http://schemas.microsoft.com/office/drawing/2014/main" id="{E59A68B7-D915-490E-85F6-50C8B010301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4" name="Gráfico 23" descr="Gráfico circular">
              <a:extLst>
                <a:ext uri="{FF2B5EF4-FFF2-40B4-BE49-F238E27FC236}">
                  <a16:creationId xmlns:a16="http://schemas.microsoft.com/office/drawing/2014/main" id="{5F29C319-EC59-4296-A031-FFFBF7AA265B}"/>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198278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8085641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8939"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1059635"/>
          </a:xfrm>
        </p:spPr>
        <p:txBody>
          <a:bodyPr anchor="ctr">
            <a:normAutofit/>
          </a:bodyPr>
          <a:lstStyle/>
          <a:p>
            <a:r>
              <a:rPr lang="es-ES" sz="2000" b="1" dirty="0">
                <a:solidFill>
                  <a:schemeClr val="accent5">
                    <a:lumMod val="50000"/>
                  </a:schemeClr>
                </a:solidFill>
                <a:latin typeface="Arial" panose="020B0604020202020204" pitchFamily="34" charset="0"/>
                <a:cs typeface="Arial" panose="020B0604020202020204" pitchFamily="34" charset="0"/>
              </a:rPr>
              <a:t>D9. Potenciar los recursos humanos disponibles para el sector</a:t>
            </a: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596350"/>
            <a:ext cx="0" cy="4905118"/>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913879"/>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786160"/>
            <a:ext cx="8560399" cy="5680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P22. Defensa del trabajo de cuidados y reducción del </a:t>
            </a:r>
            <a:r>
              <a:rPr lang="es-ES" sz="1700" b="1" i="1" dirty="0">
                <a:solidFill>
                  <a:schemeClr val="accent6"/>
                </a:solidFill>
                <a:latin typeface="Arial" panose="020B0604020202020204" pitchFamily="34" charset="0"/>
                <a:ea typeface="+mn-ea"/>
                <a:cs typeface="Arial" panose="020B0604020202020204" pitchFamily="34" charset="0"/>
              </a:rPr>
              <a:t>gap</a:t>
            </a:r>
            <a:r>
              <a:rPr lang="es-ES" sz="1700" b="1" dirty="0">
                <a:solidFill>
                  <a:schemeClr val="accent6"/>
                </a:solidFill>
                <a:latin typeface="Arial" panose="020B0604020202020204" pitchFamily="34" charset="0"/>
                <a:ea typeface="+mn-ea"/>
                <a:cs typeface="Arial" panose="020B0604020202020204" pitchFamily="34" charset="0"/>
              </a:rPr>
              <a:t> retributivo con el sector público </a:t>
            </a:r>
          </a:p>
        </p:txBody>
      </p:sp>
      <p:sp>
        <p:nvSpPr>
          <p:cNvPr id="29" name="Rectángulo 28">
            <a:extLst>
              <a:ext uri="{FF2B5EF4-FFF2-40B4-BE49-F238E27FC236}">
                <a16:creationId xmlns:a16="http://schemas.microsoft.com/office/drawing/2014/main" id="{7318F6A8-0EDD-4284-877F-2996CA3E0311}"/>
              </a:ext>
            </a:extLst>
          </p:cNvPr>
          <p:cNvSpPr/>
          <p:nvPr/>
        </p:nvSpPr>
        <p:spPr>
          <a:xfrm>
            <a:off x="662171" y="2304315"/>
            <a:ext cx="8259174" cy="14924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Una reivindicación histórica del sector es la necesidad de prestigiar la profesión de la atención a la dependencia y el cuidado de mayores, tal y como se ha puesto de manifiesto durante la última emergencia sanitaria</a:t>
            </a:r>
            <a:r>
              <a:rPr lang="es-ES" sz="1200" b="1" dirty="0">
                <a:solidFill>
                  <a:schemeClr val="tx1"/>
                </a:solidFill>
                <a:latin typeface="Arial" panose="020B0604020202020204" pitchFamily="34" charset="0"/>
                <a:cs typeface="Arial" panose="020B0604020202020204" pitchFamily="34" charset="0"/>
              </a:rPr>
              <a:t>. La importante labor que se realiza en las residencias no se refleja ni en el prestigio social de los trabajadores ni en su retribución</a:t>
            </a:r>
            <a:r>
              <a:rPr lang="es-ES" sz="1200" dirty="0">
                <a:solidFill>
                  <a:schemeClr val="tx1"/>
                </a:solidFill>
                <a:latin typeface="Arial" panose="020B0604020202020204" pitchFamily="34" charset="0"/>
                <a:cs typeface="Arial" panose="020B0604020202020204" pitchFamily="34" charset="0"/>
              </a:rPr>
              <a:t>.</a:t>
            </a:r>
          </a:p>
          <a:p>
            <a:pPr algn="just"/>
            <a:r>
              <a:rPr lang="es-ES" sz="1200" dirty="0">
                <a:solidFill>
                  <a:schemeClr val="tx1"/>
                </a:solidFill>
                <a:latin typeface="Arial" panose="020B0604020202020204" pitchFamily="34" charset="0"/>
                <a:cs typeface="Arial" panose="020B0604020202020204" pitchFamily="34" charset="0"/>
              </a:rPr>
              <a:t>Para ello, se debe realizar una </a:t>
            </a:r>
            <a:r>
              <a:rPr lang="es-ES" sz="1200" b="1" dirty="0">
                <a:solidFill>
                  <a:schemeClr val="tx1"/>
                </a:solidFill>
                <a:latin typeface="Arial" panose="020B0604020202020204" pitchFamily="34" charset="0"/>
                <a:cs typeface="Arial" panose="020B0604020202020204" pitchFamily="34" charset="0"/>
              </a:rPr>
              <a:t>comunicación efectiva con la sociedad</a:t>
            </a:r>
            <a:r>
              <a:rPr lang="es-ES" sz="1200" dirty="0">
                <a:solidFill>
                  <a:schemeClr val="tx1"/>
                </a:solidFill>
                <a:latin typeface="Arial" panose="020B0604020202020204" pitchFamily="34" charset="0"/>
                <a:cs typeface="Arial" panose="020B0604020202020204" pitchFamily="34" charset="0"/>
              </a:rPr>
              <a:t>, además de una </a:t>
            </a:r>
            <a:r>
              <a:rPr lang="es-ES" sz="1200" b="1" dirty="0">
                <a:solidFill>
                  <a:schemeClr val="tx1"/>
                </a:solidFill>
                <a:latin typeface="Arial" panose="020B0604020202020204" pitchFamily="34" charset="0"/>
                <a:cs typeface="Arial" panose="020B0604020202020204" pitchFamily="34" charset="0"/>
              </a:rPr>
              <a:t>mejor financiación de las plazas concertadas que puedan traducirse en aumentos salariales</a:t>
            </a:r>
            <a:r>
              <a:rPr lang="es-ES" sz="1200" dirty="0">
                <a:solidFill>
                  <a:schemeClr val="tx1"/>
                </a:solidFill>
                <a:latin typeface="Arial" panose="020B0604020202020204" pitchFamily="34" charset="0"/>
                <a:cs typeface="Arial" panose="020B0604020202020204" pitchFamily="34" charset="0"/>
              </a:rPr>
              <a:t>, lo que reduciría diferencia retributiva con el sector público.</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613672" y="3934352"/>
            <a:ext cx="8560399" cy="5680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P23. Aumento de plazas universitarias para medicina y enfermería</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4201736"/>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62170" y="4403036"/>
            <a:ext cx="8259157" cy="209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endParaRPr lang="es-ES" sz="1200" dirty="0">
              <a:solidFill>
                <a:schemeClr val="tx1"/>
              </a:solidFill>
              <a:latin typeface="Arial" panose="020B0604020202020204" pitchFamily="34" charset="0"/>
              <a:cs typeface="Arial" panose="020B0604020202020204" pitchFamily="34" charset="0"/>
            </a:endParaRPr>
          </a:p>
          <a:p>
            <a:pPr algn="just"/>
            <a:r>
              <a:rPr lang="es-ES" sz="1200" dirty="0">
                <a:solidFill>
                  <a:schemeClr val="tx1"/>
                </a:solidFill>
                <a:latin typeface="Arial" panose="020B0604020202020204" pitchFamily="34" charset="0"/>
                <a:cs typeface="Arial" panose="020B0604020202020204" pitchFamily="34" charset="0"/>
              </a:rPr>
              <a:t>Las residencias tienen problemas para encontrar cuidadores, pero también personal sanitario. En un contexto de </a:t>
            </a:r>
            <a:r>
              <a:rPr lang="es-ES" sz="1200" b="1" dirty="0">
                <a:solidFill>
                  <a:schemeClr val="tx1"/>
                </a:solidFill>
                <a:latin typeface="Arial" panose="020B0604020202020204" pitchFamily="34" charset="0"/>
                <a:cs typeface="Arial" panose="020B0604020202020204" pitchFamily="34" charset="0"/>
              </a:rPr>
              <a:t>falta de médicos y personal de enfermería no solo en las residencias</a:t>
            </a:r>
            <a:r>
              <a:rPr lang="es-ES" sz="1200" dirty="0">
                <a:solidFill>
                  <a:schemeClr val="tx1"/>
                </a:solidFill>
                <a:latin typeface="Arial" panose="020B0604020202020204" pitchFamily="34" charset="0"/>
                <a:cs typeface="Arial" panose="020B0604020202020204" pitchFamily="34" charset="0"/>
              </a:rPr>
              <a:t>, sino en el propio sistema público de salud y en el ámbito europeo, </a:t>
            </a:r>
            <a:r>
              <a:rPr lang="es-ES" sz="1200" b="1" dirty="0">
                <a:solidFill>
                  <a:schemeClr val="tx1"/>
                </a:solidFill>
                <a:latin typeface="Arial" panose="020B0604020202020204" pitchFamily="34" charset="0"/>
                <a:cs typeface="Arial" panose="020B0604020202020204" pitchFamily="34" charset="0"/>
              </a:rPr>
              <a:t>no tiene sentido seguir restringiendo la oferta de plazas universitarias para Medicina y Enfermería, que deberían ser ampliadas para cubrir la demanda.</a:t>
            </a:r>
            <a:endParaRPr lang="es-ES" sz="1200" dirty="0">
              <a:solidFill>
                <a:schemeClr val="tx1"/>
              </a:solidFill>
              <a:latin typeface="Arial" panose="020B0604020202020204" pitchFamily="34" charset="0"/>
              <a:cs typeface="Arial" panose="020B0604020202020204" pitchFamily="34" charset="0"/>
            </a:endParaRPr>
          </a:p>
          <a:p>
            <a:pPr algn="just"/>
            <a:r>
              <a:rPr lang="es-ES" sz="1200" dirty="0">
                <a:solidFill>
                  <a:schemeClr val="tx1"/>
                </a:solidFill>
                <a:latin typeface="Arial" panose="020B0604020202020204" pitchFamily="34" charset="0"/>
                <a:cs typeface="Arial" panose="020B0604020202020204" pitchFamily="34" charset="0"/>
              </a:rPr>
              <a:t>En este sentido, las especialidades deberían adaptarse al nuevo contexto socio-demográfico, dando </a:t>
            </a:r>
            <a:r>
              <a:rPr lang="es-ES" sz="1200" b="1" dirty="0">
                <a:solidFill>
                  <a:schemeClr val="tx1"/>
                </a:solidFill>
                <a:latin typeface="Arial" panose="020B0604020202020204" pitchFamily="34" charset="0"/>
                <a:cs typeface="Arial" panose="020B0604020202020204" pitchFamily="34" charset="0"/>
              </a:rPr>
              <a:t>más prioridad a la geriatría</a:t>
            </a:r>
            <a:r>
              <a:rPr lang="es-ES" sz="1200" dirty="0">
                <a:solidFill>
                  <a:schemeClr val="tx1"/>
                </a:solidFill>
                <a:latin typeface="Arial" panose="020B0604020202020204" pitchFamily="34" charset="0"/>
                <a:cs typeface="Arial" panose="020B0604020202020204" pitchFamily="34" charset="0"/>
              </a:rPr>
              <a:t>.</a:t>
            </a:r>
          </a:p>
          <a:p>
            <a:pPr algn="just"/>
            <a:endParaRPr lang="es-ES" sz="1200" dirty="0">
              <a:solidFill>
                <a:schemeClr val="tx1"/>
              </a:solidFill>
              <a:latin typeface="Arial" panose="020B0604020202020204" pitchFamily="34" charset="0"/>
              <a:cs typeface="Arial" panose="020B0604020202020204" pitchFamily="34" charset="0"/>
            </a:endParaRPr>
          </a:p>
          <a:p>
            <a:pPr algn="just"/>
            <a:r>
              <a:rPr lang="es-ES" sz="1200" dirty="0">
                <a:solidFill>
                  <a:schemeClr val="tx1"/>
                </a:solidFill>
                <a:latin typeface="Arial" panose="020B0604020202020204" pitchFamily="34" charset="0"/>
                <a:cs typeface="Arial" panose="020B0604020202020204" pitchFamily="34" charset="0"/>
              </a:rPr>
              <a:t>Por otro lado, existe una necesidad de un </a:t>
            </a:r>
            <a:r>
              <a:rPr lang="es-ES" sz="1200" b="1" dirty="0">
                <a:solidFill>
                  <a:schemeClr val="tx1"/>
                </a:solidFill>
                <a:latin typeface="Arial" panose="020B0604020202020204" pitchFamily="34" charset="0"/>
                <a:cs typeface="Arial" panose="020B0604020202020204" pitchFamily="34" charset="0"/>
              </a:rPr>
              <a:t>perfil profesional FP2</a:t>
            </a:r>
            <a:r>
              <a:rPr lang="es-ES" sz="1200" dirty="0">
                <a:solidFill>
                  <a:schemeClr val="tx1"/>
                </a:solidFill>
                <a:latin typeface="Arial" panose="020B0604020202020204" pitchFamily="34" charset="0"/>
                <a:cs typeface="Arial" panose="020B0604020202020204" pitchFamily="34" charset="0"/>
              </a:rPr>
              <a:t>, como “</a:t>
            </a:r>
            <a:r>
              <a:rPr lang="es-ES" sz="1200" b="1" dirty="0">
                <a:solidFill>
                  <a:schemeClr val="tx1"/>
                </a:solidFill>
                <a:latin typeface="Arial" panose="020B0604020202020204" pitchFamily="34" charset="0"/>
                <a:cs typeface="Arial" panose="020B0604020202020204" pitchFamily="34" charset="0"/>
              </a:rPr>
              <a:t>Técnico de Enfermería Geriátrica Básica</a:t>
            </a:r>
            <a:r>
              <a:rPr lang="es-ES" sz="1200" dirty="0">
                <a:solidFill>
                  <a:schemeClr val="tx1"/>
                </a:solidFill>
                <a:latin typeface="Arial" panose="020B0604020202020204" pitchFamily="34" charset="0"/>
                <a:cs typeface="Arial" panose="020B0604020202020204" pitchFamily="34" charset="0"/>
              </a:rPr>
              <a:t>”,  de tal manera que se pueda evitar el conflicto de personal entre hospital y residencia y paliar la escasez de estos profesionales.</a:t>
            </a:r>
          </a:p>
          <a:p>
            <a:pPr algn="just"/>
            <a:endParaRPr lang="es-ES" sz="1200" dirty="0">
              <a:solidFill>
                <a:schemeClr val="tx1"/>
              </a:solidFill>
              <a:latin typeface="Arial" panose="020B0604020202020204" pitchFamily="34" charset="0"/>
              <a:cs typeface="Arial" panose="020B0604020202020204" pitchFamily="34" charset="0"/>
            </a:endParaRPr>
          </a:p>
          <a:p>
            <a:pPr algn="just"/>
            <a:endParaRPr lang="es-ES" sz="1200" dirty="0">
              <a:solidFill>
                <a:schemeClr val="tx1"/>
              </a:solidFill>
              <a:latin typeface="Arial" panose="020B0604020202020204" pitchFamily="34" charset="0"/>
              <a:cs typeface="Arial" panose="020B0604020202020204" pitchFamily="34" charset="0"/>
            </a:endParaRPr>
          </a:p>
        </p:txBody>
      </p:sp>
      <p:grpSp>
        <p:nvGrpSpPr>
          <p:cNvPr id="17" name="Grupo 16">
            <a:extLst>
              <a:ext uri="{FF2B5EF4-FFF2-40B4-BE49-F238E27FC236}">
                <a16:creationId xmlns:a16="http://schemas.microsoft.com/office/drawing/2014/main" id="{6441FC0E-651B-43D1-87B8-AE461BFD47F9}"/>
              </a:ext>
            </a:extLst>
          </p:cNvPr>
          <p:cNvGrpSpPr/>
          <p:nvPr/>
        </p:nvGrpSpPr>
        <p:grpSpPr>
          <a:xfrm>
            <a:off x="271606" y="210284"/>
            <a:ext cx="1424880" cy="375533"/>
            <a:chOff x="271606" y="210284"/>
            <a:chExt cx="1424880" cy="375533"/>
          </a:xfrm>
        </p:grpSpPr>
        <p:pic>
          <p:nvPicPr>
            <p:cNvPr id="18" name="Gráfico 17" descr="Ambulancia">
              <a:extLst>
                <a:ext uri="{FF2B5EF4-FFF2-40B4-BE49-F238E27FC236}">
                  <a16:creationId xmlns:a16="http://schemas.microsoft.com/office/drawing/2014/main" id="{52DF2F8B-3467-4AB6-834A-78B167FC535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9" name="Gráfico 18" descr="Engranajes">
              <a:extLst>
                <a:ext uri="{FF2B5EF4-FFF2-40B4-BE49-F238E27FC236}">
                  <a16:creationId xmlns:a16="http://schemas.microsoft.com/office/drawing/2014/main" id="{65B8B68D-F8C2-40AC-A810-1284A4110A4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6" name="Gráfico 25" descr="Investigar">
              <a:extLst>
                <a:ext uri="{FF2B5EF4-FFF2-40B4-BE49-F238E27FC236}">
                  <a16:creationId xmlns:a16="http://schemas.microsoft.com/office/drawing/2014/main" id="{7577E4DD-FD5C-456A-8DC0-FA30325A8EA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7" name="Gráfico 26" descr="Gráfico circular">
              <a:extLst>
                <a:ext uri="{FF2B5EF4-FFF2-40B4-BE49-F238E27FC236}">
                  <a16:creationId xmlns:a16="http://schemas.microsoft.com/office/drawing/2014/main" id="{1C9B6773-39E8-41C3-A171-618CCAB291D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spTree>
    <p:extLst>
      <p:ext uri="{BB962C8B-B14F-4D97-AF65-F5344CB8AC3E}">
        <p14:creationId xmlns:p14="http://schemas.microsoft.com/office/powerpoint/2010/main" val="323137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3739139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963"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360946" y="536713"/>
            <a:ext cx="8560399" cy="850548"/>
          </a:xfrm>
        </p:spPr>
        <p:txBody>
          <a:bodyPr anchor="ctr">
            <a:normAutofit/>
          </a:bodyPr>
          <a:lstStyle/>
          <a:p>
            <a:r>
              <a:rPr lang="es-ES" sz="2000" b="1" dirty="0">
                <a:solidFill>
                  <a:schemeClr val="accent5">
                    <a:lumMod val="50000"/>
                  </a:schemeClr>
                </a:solidFill>
                <a:latin typeface="Arial" panose="020B0604020202020204" pitchFamily="34" charset="0"/>
                <a:cs typeface="Arial" panose="020B0604020202020204" pitchFamily="34" charset="0"/>
              </a:rPr>
              <a:t>D9. </a:t>
            </a:r>
            <a:r>
              <a:rPr lang="es-ES" sz="2000" b="1">
                <a:solidFill>
                  <a:schemeClr val="accent5">
                    <a:lumMod val="50000"/>
                  </a:schemeClr>
                </a:solidFill>
                <a:latin typeface="Arial" panose="020B0604020202020204" pitchFamily="34" charset="0"/>
                <a:cs typeface="Arial" panose="020B0604020202020204" pitchFamily="34" charset="0"/>
              </a:rPr>
              <a:t>Potenciar los recursos humanos disponibles para el sector</a:t>
            </a:r>
            <a:endParaRPr lang="es-ES" sz="2000" b="1" dirty="0">
              <a:solidFill>
                <a:schemeClr val="accent5">
                  <a:lumMod val="50000"/>
                </a:schemeClr>
              </a:solidFill>
              <a:latin typeface="Arial" panose="020B0604020202020204" pitchFamily="34" charset="0"/>
              <a:cs typeface="Arial" panose="020B0604020202020204" pitchFamily="34" charset="0"/>
            </a:endParaRPr>
          </a:p>
        </p:txBody>
      </p:sp>
      <p:cxnSp>
        <p:nvCxnSpPr>
          <p:cNvPr id="8" name="Conector recto 7">
            <a:extLst>
              <a:ext uri="{FF2B5EF4-FFF2-40B4-BE49-F238E27FC236}">
                <a16:creationId xmlns:a16="http://schemas.microsoft.com/office/drawing/2014/main" id="{00E8264D-4356-4282-BBB4-F43086CB2AA2}"/>
              </a:ext>
            </a:extLst>
          </p:cNvPr>
          <p:cNvCxnSpPr>
            <a:cxnSpLocks/>
          </p:cNvCxnSpPr>
          <p:nvPr/>
        </p:nvCxnSpPr>
        <p:spPr>
          <a:xfrm>
            <a:off x="360946" y="1387261"/>
            <a:ext cx="0" cy="5281987"/>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951B9B6-B620-4DF9-ADAA-8E395FD2438C}"/>
              </a:ext>
            </a:extLst>
          </p:cNvPr>
          <p:cNvCxnSpPr/>
          <p:nvPr/>
        </p:nvCxnSpPr>
        <p:spPr>
          <a:xfrm>
            <a:off x="360946" y="1556193"/>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5" name="Título 1">
            <a:extLst>
              <a:ext uri="{FF2B5EF4-FFF2-40B4-BE49-F238E27FC236}">
                <a16:creationId xmlns:a16="http://schemas.microsoft.com/office/drawing/2014/main" id="{424D80E7-9A88-4235-B632-F0F312A091B6}"/>
              </a:ext>
            </a:extLst>
          </p:cNvPr>
          <p:cNvSpPr txBox="1">
            <a:spLocks/>
          </p:cNvSpPr>
          <p:nvPr/>
        </p:nvSpPr>
        <p:spPr>
          <a:xfrm>
            <a:off x="583601" y="1396839"/>
            <a:ext cx="8560399" cy="329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P24. Agilización de la homologación de títulos sanitarios extranjeros</a:t>
            </a:r>
          </a:p>
        </p:txBody>
      </p:sp>
      <p:sp>
        <p:nvSpPr>
          <p:cNvPr id="29" name="Rectángulo 28">
            <a:extLst>
              <a:ext uri="{FF2B5EF4-FFF2-40B4-BE49-F238E27FC236}">
                <a16:creationId xmlns:a16="http://schemas.microsoft.com/office/drawing/2014/main" id="{7318F6A8-0EDD-4284-877F-2996CA3E0311}"/>
              </a:ext>
            </a:extLst>
          </p:cNvPr>
          <p:cNvSpPr/>
          <p:nvPr/>
        </p:nvSpPr>
        <p:spPr>
          <a:xfrm>
            <a:off x="613672" y="1715548"/>
            <a:ext cx="8259174" cy="13480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Cuando </a:t>
            </a:r>
            <a:r>
              <a:rPr lang="es-ES" sz="1200" b="1" dirty="0">
                <a:solidFill>
                  <a:schemeClr val="tx1"/>
                </a:solidFill>
                <a:latin typeface="Arial" panose="020B0604020202020204" pitchFamily="34" charset="0"/>
                <a:cs typeface="Arial" panose="020B0604020202020204" pitchFamily="34" charset="0"/>
              </a:rPr>
              <a:t>no es posible contratar a personal sanitario local</a:t>
            </a:r>
            <a:r>
              <a:rPr lang="es-ES" sz="1200" dirty="0">
                <a:solidFill>
                  <a:schemeClr val="tx1"/>
                </a:solidFill>
                <a:latin typeface="Arial" panose="020B0604020202020204" pitchFamily="34" charset="0"/>
                <a:cs typeface="Arial" panose="020B0604020202020204" pitchFamily="34" charset="0"/>
              </a:rPr>
              <a:t> se debe acudir a otros países para poder cubrir los puestos de trabajo necesarios. Esto ha sido especialmente importante durante el periodo de emergencia sanitaria, en que la </a:t>
            </a:r>
            <a:r>
              <a:rPr lang="es-ES" sz="1200" b="1" dirty="0">
                <a:solidFill>
                  <a:schemeClr val="tx1"/>
                </a:solidFill>
                <a:latin typeface="Arial" panose="020B0604020202020204" pitchFamily="34" charset="0"/>
                <a:cs typeface="Arial" panose="020B0604020202020204" pitchFamily="34" charset="0"/>
              </a:rPr>
              <a:t>competencia del sector público</a:t>
            </a:r>
            <a:r>
              <a:rPr lang="es-ES" sz="1200" dirty="0">
                <a:solidFill>
                  <a:schemeClr val="tx1"/>
                </a:solidFill>
                <a:latin typeface="Arial" panose="020B0604020202020204" pitchFamily="34" charset="0"/>
                <a:cs typeface="Arial" panose="020B0604020202020204" pitchFamily="34" charset="0"/>
              </a:rPr>
              <a:t>, con una elevada demanda de sanitarios por la </a:t>
            </a:r>
            <a:r>
              <a:rPr lang="es-ES" sz="1200" b="1" dirty="0">
                <a:solidFill>
                  <a:schemeClr val="tx1"/>
                </a:solidFill>
                <a:latin typeface="Arial" panose="020B0604020202020204" pitchFamily="34" charset="0"/>
                <a:cs typeface="Arial" panose="020B0604020202020204" pitchFamily="34" charset="0"/>
              </a:rPr>
              <a:t>saturación de hospitales</a:t>
            </a:r>
            <a:r>
              <a:rPr lang="es-ES" sz="1200" dirty="0">
                <a:solidFill>
                  <a:schemeClr val="tx1"/>
                </a:solidFill>
                <a:latin typeface="Arial" panose="020B0604020202020204" pitchFamily="34" charset="0"/>
                <a:cs typeface="Arial" panose="020B0604020202020204" pitchFamily="34" charset="0"/>
              </a:rPr>
              <a:t>, y las </a:t>
            </a:r>
            <a:r>
              <a:rPr lang="es-ES" sz="1200" b="1" dirty="0">
                <a:solidFill>
                  <a:schemeClr val="tx1"/>
                </a:solidFill>
                <a:latin typeface="Arial" panose="020B0604020202020204" pitchFamily="34" charset="0"/>
                <a:cs typeface="Arial" panose="020B0604020202020204" pitchFamily="34" charset="0"/>
              </a:rPr>
              <a:t>bajas por enfermedad </a:t>
            </a:r>
            <a:r>
              <a:rPr lang="es-ES" sz="1200" dirty="0">
                <a:solidFill>
                  <a:schemeClr val="tx1"/>
                </a:solidFill>
                <a:latin typeface="Arial" panose="020B0604020202020204" pitchFamily="34" charset="0"/>
                <a:cs typeface="Arial" panose="020B0604020202020204" pitchFamily="34" charset="0"/>
              </a:rPr>
              <a:t>han llevado a una </a:t>
            </a:r>
            <a:r>
              <a:rPr lang="es-ES" sz="1200" b="1" dirty="0">
                <a:solidFill>
                  <a:schemeClr val="tx1"/>
                </a:solidFill>
                <a:latin typeface="Arial" panose="020B0604020202020204" pitchFamily="34" charset="0"/>
                <a:cs typeface="Arial" panose="020B0604020202020204" pitchFamily="34" charset="0"/>
              </a:rPr>
              <a:t>situación crítica a las residencias</a:t>
            </a:r>
            <a:r>
              <a:rPr lang="es-ES" sz="1200" dirty="0">
                <a:solidFill>
                  <a:schemeClr val="tx1"/>
                </a:solidFill>
                <a:latin typeface="Arial" panose="020B0604020202020204" pitchFamily="34" charset="0"/>
                <a:cs typeface="Arial" panose="020B0604020202020204" pitchFamily="34" charset="0"/>
              </a:rPr>
              <a:t>.</a:t>
            </a:r>
          </a:p>
          <a:p>
            <a:pPr algn="just"/>
            <a:r>
              <a:rPr lang="es-ES" sz="1200" dirty="0">
                <a:solidFill>
                  <a:schemeClr val="tx1"/>
                </a:solidFill>
                <a:latin typeface="Arial" panose="020B0604020202020204" pitchFamily="34" charset="0"/>
                <a:cs typeface="Arial" panose="020B0604020202020204" pitchFamily="34" charset="0"/>
              </a:rPr>
              <a:t>En este sentido, se debería </a:t>
            </a:r>
            <a:r>
              <a:rPr lang="es-ES" sz="1200" b="1" dirty="0">
                <a:solidFill>
                  <a:schemeClr val="tx1"/>
                </a:solidFill>
                <a:latin typeface="Arial" panose="020B0604020202020204" pitchFamily="34" charset="0"/>
                <a:cs typeface="Arial" panose="020B0604020202020204" pitchFamily="34" charset="0"/>
              </a:rPr>
              <a:t>simplificar, estandarizar y agilizar la homologación de títulos extranjeros de medicina, enfermería y auxiliares </a:t>
            </a:r>
            <a:r>
              <a:rPr lang="es-ES" sz="1200" dirty="0">
                <a:solidFill>
                  <a:schemeClr val="tx1"/>
                </a:solidFill>
                <a:latin typeface="Arial" panose="020B0604020202020204" pitchFamily="34" charset="0"/>
                <a:cs typeface="Arial" panose="020B0604020202020204" pitchFamily="34" charset="0"/>
              </a:rPr>
              <a:t>para reducir el tiempo de duración del proceso.</a:t>
            </a:r>
          </a:p>
        </p:txBody>
      </p:sp>
      <p:sp>
        <p:nvSpPr>
          <p:cNvPr id="32" name="Título 1">
            <a:extLst>
              <a:ext uri="{FF2B5EF4-FFF2-40B4-BE49-F238E27FC236}">
                <a16:creationId xmlns:a16="http://schemas.microsoft.com/office/drawing/2014/main" id="{7114E3C4-4E44-4DBA-8AD4-B3757C9E2D32}"/>
              </a:ext>
            </a:extLst>
          </p:cNvPr>
          <p:cNvSpPr txBox="1">
            <a:spLocks/>
          </p:cNvSpPr>
          <p:nvPr/>
        </p:nvSpPr>
        <p:spPr>
          <a:xfrm>
            <a:off x="533267" y="3245769"/>
            <a:ext cx="8560399" cy="3664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P25. Validación de puntos para el acceso a plazas públicas</a:t>
            </a:r>
          </a:p>
        </p:txBody>
      </p:sp>
      <p:cxnSp>
        <p:nvCxnSpPr>
          <p:cNvPr id="33" name="Conector recto 32">
            <a:extLst>
              <a:ext uri="{FF2B5EF4-FFF2-40B4-BE49-F238E27FC236}">
                <a16:creationId xmlns:a16="http://schemas.microsoft.com/office/drawing/2014/main" id="{B5A90E21-4FA2-447E-A80A-CAB076EC61E1}"/>
              </a:ext>
            </a:extLst>
          </p:cNvPr>
          <p:cNvCxnSpPr/>
          <p:nvPr/>
        </p:nvCxnSpPr>
        <p:spPr>
          <a:xfrm>
            <a:off x="360946" y="3429000"/>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984A83E7-4171-4D1A-9014-BFF20969BE69}"/>
              </a:ext>
            </a:extLst>
          </p:cNvPr>
          <p:cNvSpPr/>
          <p:nvPr/>
        </p:nvSpPr>
        <p:spPr>
          <a:xfrm>
            <a:off x="613689" y="3598976"/>
            <a:ext cx="8259157" cy="12750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b="1" dirty="0">
                <a:solidFill>
                  <a:schemeClr val="tx1"/>
                </a:solidFill>
                <a:latin typeface="Arial" panose="020B0604020202020204" pitchFamily="34" charset="0"/>
                <a:cs typeface="Arial" panose="020B0604020202020204" pitchFamily="34" charset="0"/>
              </a:rPr>
              <a:t>La sanidad pública</a:t>
            </a:r>
            <a:r>
              <a:rPr lang="es-ES" sz="1200" dirty="0">
                <a:solidFill>
                  <a:schemeClr val="tx1"/>
                </a:solidFill>
                <a:latin typeface="Arial" panose="020B0604020202020204" pitchFamily="34" charset="0"/>
                <a:cs typeface="Arial" panose="020B0604020202020204" pitchFamily="34" charset="0"/>
              </a:rPr>
              <a:t>, especialmente durante el verano o situaciones de emergencia sanitaria como la ocurrida, </a:t>
            </a:r>
            <a:r>
              <a:rPr lang="es-ES" sz="1200" b="1" dirty="0">
                <a:solidFill>
                  <a:schemeClr val="tx1"/>
                </a:solidFill>
                <a:latin typeface="Arial" panose="020B0604020202020204" pitchFamily="34" charset="0"/>
                <a:cs typeface="Arial" panose="020B0604020202020204" pitchFamily="34" charset="0"/>
              </a:rPr>
              <a:t>compite con las residencias por el personal sanitario </a:t>
            </a:r>
            <a:r>
              <a:rPr lang="es-ES" sz="1200" dirty="0">
                <a:solidFill>
                  <a:schemeClr val="tx1"/>
                </a:solidFill>
                <a:latin typeface="Arial" panose="020B0604020202020204" pitchFamily="34" charset="0"/>
                <a:cs typeface="Arial" panose="020B0604020202020204" pitchFamily="34" charset="0"/>
              </a:rPr>
              <a:t>con salarios más elevados y otorgando puntos para el acceso mediante oposición a una plaza en la sanidad pública.</a:t>
            </a:r>
          </a:p>
          <a:p>
            <a:pPr algn="just"/>
            <a:r>
              <a:rPr lang="es-ES" sz="1200" dirty="0">
                <a:solidFill>
                  <a:schemeClr val="tx1"/>
                </a:solidFill>
                <a:latin typeface="Arial" panose="020B0604020202020204" pitchFamily="34" charset="0"/>
                <a:cs typeface="Arial" panose="020B0604020202020204" pitchFamily="34" charset="0"/>
              </a:rPr>
              <a:t>Se debería otorgar </a:t>
            </a:r>
            <a:r>
              <a:rPr lang="es-ES" sz="1200" b="1" dirty="0">
                <a:solidFill>
                  <a:schemeClr val="tx1"/>
                </a:solidFill>
                <a:latin typeface="Arial" panose="020B0604020202020204" pitchFamily="34" charset="0"/>
                <a:cs typeface="Arial" panose="020B0604020202020204" pitchFamily="34" charset="0"/>
              </a:rPr>
              <a:t>puntos al personal sanitario por trabajar en una residencia </a:t>
            </a:r>
            <a:r>
              <a:rPr lang="es-ES" sz="1200" dirty="0">
                <a:solidFill>
                  <a:schemeClr val="tx1"/>
                </a:solidFill>
                <a:latin typeface="Arial" panose="020B0604020202020204" pitchFamily="34" charset="0"/>
                <a:cs typeface="Arial" panose="020B0604020202020204" pitchFamily="34" charset="0"/>
              </a:rPr>
              <a:t>en las mismas condiciones que un hospital o centro de salud público.</a:t>
            </a:r>
          </a:p>
        </p:txBody>
      </p:sp>
      <p:grpSp>
        <p:nvGrpSpPr>
          <p:cNvPr id="17" name="Grupo 16">
            <a:extLst>
              <a:ext uri="{FF2B5EF4-FFF2-40B4-BE49-F238E27FC236}">
                <a16:creationId xmlns:a16="http://schemas.microsoft.com/office/drawing/2014/main" id="{0C733578-314A-4B85-9593-FF59CC614FEC}"/>
              </a:ext>
            </a:extLst>
          </p:cNvPr>
          <p:cNvGrpSpPr/>
          <p:nvPr/>
        </p:nvGrpSpPr>
        <p:grpSpPr>
          <a:xfrm>
            <a:off x="271606" y="210284"/>
            <a:ext cx="1424880" cy="375533"/>
            <a:chOff x="271606" y="210284"/>
            <a:chExt cx="1424880" cy="375533"/>
          </a:xfrm>
        </p:grpSpPr>
        <p:pic>
          <p:nvPicPr>
            <p:cNvPr id="18" name="Gráfico 17" descr="Ambulancia">
              <a:extLst>
                <a:ext uri="{FF2B5EF4-FFF2-40B4-BE49-F238E27FC236}">
                  <a16:creationId xmlns:a16="http://schemas.microsoft.com/office/drawing/2014/main" id="{12C67229-A985-4BB2-87BE-B8FD13B32B9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1606" y="227018"/>
              <a:ext cx="342066" cy="342066"/>
            </a:xfrm>
            <a:prstGeom prst="rect">
              <a:avLst/>
            </a:prstGeom>
          </p:spPr>
        </p:pic>
        <p:pic>
          <p:nvPicPr>
            <p:cNvPr id="19" name="Gráfico 18" descr="Engranajes">
              <a:extLst>
                <a:ext uri="{FF2B5EF4-FFF2-40B4-BE49-F238E27FC236}">
                  <a16:creationId xmlns:a16="http://schemas.microsoft.com/office/drawing/2014/main" id="{ECAACEB9-B3AA-4C64-9F77-0AB4167DE6B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62171" y="210284"/>
              <a:ext cx="375533" cy="375533"/>
            </a:xfrm>
            <a:prstGeom prst="rect">
              <a:avLst/>
            </a:prstGeom>
          </p:spPr>
        </p:pic>
        <p:pic>
          <p:nvPicPr>
            <p:cNvPr id="26" name="Gráfico 25" descr="Investigar">
              <a:extLst>
                <a:ext uri="{FF2B5EF4-FFF2-40B4-BE49-F238E27FC236}">
                  <a16:creationId xmlns:a16="http://schemas.microsoft.com/office/drawing/2014/main" id="{928AAE55-406D-42D3-8443-70B73ABEB92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86203" y="257604"/>
              <a:ext cx="280892" cy="280892"/>
            </a:xfrm>
            <a:prstGeom prst="rect">
              <a:avLst/>
            </a:prstGeom>
          </p:spPr>
        </p:pic>
        <p:pic>
          <p:nvPicPr>
            <p:cNvPr id="27" name="Gráfico 26" descr="Gráfico circular">
              <a:extLst>
                <a:ext uri="{FF2B5EF4-FFF2-40B4-BE49-F238E27FC236}">
                  <a16:creationId xmlns:a16="http://schemas.microsoft.com/office/drawing/2014/main" id="{97241A70-D078-48DB-8494-FB3D19B9C5A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415594" y="257604"/>
              <a:ext cx="280892" cy="280892"/>
            </a:xfrm>
            <a:prstGeom prst="rect">
              <a:avLst/>
            </a:prstGeom>
          </p:spPr>
        </p:pic>
      </p:grpSp>
      <p:cxnSp>
        <p:nvCxnSpPr>
          <p:cNvPr id="20" name="Conector recto 19">
            <a:extLst>
              <a:ext uri="{FF2B5EF4-FFF2-40B4-BE49-F238E27FC236}">
                <a16:creationId xmlns:a16="http://schemas.microsoft.com/office/drawing/2014/main" id="{9C7B3EB3-0E12-467C-9883-772AD95BED0E}"/>
              </a:ext>
            </a:extLst>
          </p:cNvPr>
          <p:cNvCxnSpPr/>
          <p:nvPr/>
        </p:nvCxnSpPr>
        <p:spPr>
          <a:xfrm>
            <a:off x="360946" y="5208864"/>
            <a:ext cx="252726"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21" name="Título 1">
            <a:extLst>
              <a:ext uri="{FF2B5EF4-FFF2-40B4-BE49-F238E27FC236}">
                <a16:creationId xmlns:a16="http://schemas.microsoft.com/office/drawing/2014/main" id="{527ADA2E-6323-4661-815D-EEA63FEC72EA}"/>
              </a:ext>
            </a:extLst>
          </p:cNvPr>
          <p:cNvSpPr txBox="1">
            <a:spLocks/>
          </p:cNvSpPr>
          <p:nvPr/>
        </p:nvSpPr>
        <p:spPr>
          <a:xfrm>
            <a:off x="535552" y="5043979"/>
            <a:ext cx="8385794" cy="3664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700" b="1" dirty="0">
                <a:solidFill>
                  <a:schemeClr val="accent6"/>
                </a:solidFill>
                <a:latin typeface="Arial" panose="020B0604020202020204" pitchFamily="34" charset="0"/>
                <a:ea typeface="+mn-ea"/>
                <a:cs typeface="Arial" panose="020B0604020202020204" pitchFamily="34" charset="0"/>
              </a:rPr>
              <a:t>P26. Revisión del procedimiento de bajas laborales médicas durante la pandemia</a:t>
            </a:r>
          </a:p>
        </p:txBody>
      </p:sp>
      <p:sp>
        <p:nvSpPr>
          <p:cNvPr id="22" name="Rectángulo 21">
            <a:extLst>
              <a:ext uri="{FF2B5EF4-FFF2-40B4-BE49-F238E27FC236}">
                <a16:creationId xmlns:a16="http://schemas.microsoft.com/office/drawing/2014/main" id="{2ADC166A-3EE0-43A9-8EC0-798629559550}"/>
              </a:ext>
            </a:extLst>
          </p:cNvPr>
          <p:cNvSpPr/>
          <p:nvPr/>
        </p:nvSpPr>
        <p:spPr>
          <a:xfrm>
            <a:off x="645083" y="5580415"/>
            <a:ext cx="8259157" cy="11050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just"/>
            <a:r>
              <a:rPr lang="es-ES" sz="1200" dirty="0">
                <a:solidFill>
                  <a:schemeClr val="tx1"/>
                </a:solidFill>
                <a:latin typeface="Arial" panose="020B0604020202020204" pitchFamily="34" charset="0"/>
                <a:cs typeface="Arial" panose="020B0604020202020204" pitchFamily="34" charset="0"/>
              </a:rPr>
              <a:t>La </a:t>
            </a:r>
            <a:r>
              <a:rPr lang="es-ES" sz="1200" b="1" dirty="0">
                <a:solidFill>
                  <a:schemeClr val="tx1"/>
                </a:solidFill>
                <a:latin typeface="Arial" panose="020B0604020202020204" pitchFamily="34" charset="0"/>
                <a:cs typeface="Arial" panose="020B0604020202020204" pitchFamily="34" charset="0"/>
              </a:rPr>
              <a:t>gestión de las bajas </a:t>
            </a:r>
            <a:r>
              <a:rPr lang="es-ES" sz="1200" dirty="0">
                <a:solidFill>
                  <a:schemeClr val="tx1"/>
                </a:solidFill>
                <a:latin typeface="Arial" panose="020B0604020202020204" pitchFamily="34" charset="0"/>
                <a:cs typeface="Arial" panose="020B0604020202020204" pitchFamily="34" charset="0"/>
              </a:rPr>
              <a:t>laborales médicas de los profesionales catalogados como esenciales </a:t>
            </a:r>
            <a:r>
              <a:rPr lang="es-ES" sz="1200" b="1" dirty="0">
                <a:solidFill>
                  <a:schemeClr val="tx1"/>
                </a:solidFill>
                <a:latin typeface="Arial" panose="020B0604020202020204" pitchFamily="34" charset="0"/>
                <a:cs typeface="Arial" panose="020B0604020202020204" pitchFamily="34" charset="0"/>
              </a:rPr>
              <a:t>ha sido ineficiente </a:t>
            </a:r>
            <a:r>
              <a:rPr lang="es-ES" sz="1200" dirty="0">
                <a:solidFill>
                  <a:schemeClr val="tx1"/>
                </a:solidFill>
                <a:latin typeface="Arial" panose="020B0604020202020204" pitchFamily="34" charset="0"/>
                <a:cs typeface="Arial" panose="020B0604020202020204" pitchFamily="34" charset="0"/>
              </a:rPr>
              <a:t>durante la pandemia y deberán ser revisados los procedimientos y las causas empleados para proceder a dichas bajas. A lo largo de la pandemia, las bajas se daban de forma telefónica, sin constatar la veracidad de los datos facilitados por el trabajador y ello ha supuesto que más del 30% de los profesionales han estado de baja, y en algunos casos, la cuarentena ha llegado a ser de más de dos meses. Es imprescindible la coordinación entre Salud Pública y Atención Primaria.</a:t>
            </a:r>
          </a:p>
        </p:txBody>
      </p:sp>
    </p:spTree>
    <p:extLst>
      <p:ext uri="{BB962C8B-B14F-4D97-AF65-F5344CB8AC3E}">
        <p14:creationId xmlns:p14="http://schemas.microsoft.com/office/powerpoint/2010/main" val="344022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C14C237F-0FD8-4FF9-AEE3-F061E477959C}"/>
              </a:ext>
            </a:extLst>
          </p:cNvPr>
          <p:cNvGraphicFramePr>
            <a:graphicFrameLocks noGrp="1"/>
          </p:cNvGraphicFramePr>
          <p:nvPr>
            <p:extLst>
              <p:ext uri="{D42A27DB-BD31-4B8C-83A1-F6EECF244321}">
                <p14:modId xmlns:p14="http://schemas.microsoft.com/office/powerpoint/2010/main" val="790623477"/>
              </p:ext>
            </p:extLst>
          </p:nvPr>
        </p:nvGraphicFramePr>
        <p:xfrm>
          <a:off x="248477" y="1286234"/>
          <a:ext cx="6659219" cy="2914721"/>
        </p:xfrm>
        <a:graphic>
          <a:graphicData uri="http://schemas.openxmlformats.org/drawingml/2006/table">
            <a:tbl>
              <a:tblPr bandRow="1">
                <a:tableStyleId>{5C22544A-7EE6-4342-B048-85BDC9FD1C3A}</a:tableStyleId>
              </a:tblPr>
              <a:tblGrid>
                <a:gridCol w="6013175">
                  <a:extLst>
                    <a:ext uri="{9D8B030D-6E8A-4147-A177-3AD203B41FA5}">
                      <a16:colId xmlns:a16="http://schemas.microsoft.com/office/drawing/2014/main" val="3066122825"/>
                    </a:ext>
                  </a:extLst>
                </a:gridCol>
                <a:gridCol w="646044">
                  <a:extLst>
                    <a:ext uri="{9D8B030D-6E8A-4147-A177-3AD203B41FA5}">
                      <a16:colId xmlns:a16="http://schemas.microsoft.com/office/drawing/2014/main" val="159180253"/>
                    </a:ext>
                  </a:extLst>
                </a:gridCol>
              </a:tblGrid>
              <a:tr h="359783">
                <a:tc>
                  <a:txBody>
                    <a:bodyPr/>
                    <a:lstStyle/>
                    <a:p>
                      <a:r>
                        <a:rPr lang="es-ES" sz="2000" b="1" dirty="0">
                          <a:solidFill>
                            <a:schemeClr val="accent5">
                              <a:lumMod val="50000"/>
                            </a:schemeClr>
                          </a:solidFill>
                          <a:latin typeface="Arial" panose="020B0604020202020204" pitchFamily="34" charset="0"/>
                          <a:cs typeface="Arial" panose="020B0604020202020204" pitchFamily="34" charset="0"/>
                        </a:rPr>
                        <a:t>Índice de contenidos</a:t>
                      </a: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635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8503620"/>
                  </a:ext>
                </a:extLst>
              </a:tr>
              <a:tr h="35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a:solidFill>
                            <a:schemeClr val="accent6"/>
                          </a:solidFill>
                          <a:latin typeface="Arial" panose="020B0604020202020204" pitchFamily="34" charset="0"/>
                          <a:ea typeface="+mn-ea"/>
                          <a:cs typeface="Arial" panose="020B0604020202020204" pitchFamily="34" charset="0"/>
                        </a:rPr>
                        <a:t>1. Contexto y objetivo del informe</a:t>
                      </a: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l" defTabSz="914400" rtl="0" eaLnBrk="1" latinLnBrk="0" hangingPunct="1"/>
                      <a:endParaRPr lang="es-ES" sz="1600" b="1" kern="1200" dirty="0">
                        <a:solidFill>
                          <a:schemeClr val="accent6"/>
                        </a:solidFill>
                        <a:latin typeface="Arial" panose="020B0604020202020204" pitchFamily="34" charset="0"/>
                        <a:ea typeface="+mn-ea"/>
                        <a:cs typeface="Arial" panose="020B0604020202020204" pitchFamily="34" charset="0"/>
                      </a:endParaRPr>
                    </a:p>
                  </a:txBody>
                  <a:tcPr>
                    <a:lnL w="12700" cmpd="sng">
                      <a:noFill/>
                    </a:lnL>
                    <a:lnR w="12700" cmpd="sng">
                      <a:noFill/>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231263475"/>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2. Diagnóstico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lumMod val="50000"/>
                            <a:lumOff val="50000"/>
                          </a:schemeClr>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926052"/>
                  </a:ext>
                </a:extLst>
              </a:tr>
              <a:tr h="359783">
                <a:tc>
                  <a:txBody>
                    <a:bodyPr/>
                    <a:lstStyle/>
                    <a:p>
                      <a:r>
                        <a:rPr lang="es-ES" sz="1600" b="1" dirty="0">
                          <a:solidFill>
                            <a:schemeClr val="accent3"/>
                          </a:solidFill>
                          <a:latin typeface="Arial" panose="020B0604020202020204" pitchFamily="34" charset="0"/>
                          <a:cs typeface="Arial" panose="020B0604020202020204" pitchFamily="34" charset="0"/>
                        </a:rPr>
                        <a:t>3. Propuestas a futuro</a:t>
                      </a: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294708"/>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3.1. Emergencia sanitaria y estado de alarma</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8117822"/>
                  </a:ext>
                </a:extLst>
              </a:tr>
              <a:tr h="359783">
                <a:tc>
                  <a:txBody>
                    <a:bodyPr/>
                    <a:lstStyle/>
                    <a:p>
                      <a:pPr marL="0" indent="268288" algn="l"/>
                      <a:r>
                        <a:rPr lang="es-ES" sz="1400" i="1" dirty="0">
                          <a:solidFill>
                            <a:schemeClr val="accent3"/>
                          </a:solidFill>
                          <a:latin typeface="Arial" panose="020B0604020202020204" pitchFamily="34" charset="0"/>
                          <a:cs typeface="Arial" panose="020B0604020202020204" pitchFamily="34" charset="0"/>
                        </a:rPr>
                        <a:t>3.2. Coordinación de las áreas social y sanitaria en el ámbito público</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0314469"/>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3.3. Sostenibilidad financiera y garantía del acceso universal</a:t>
                      </a:r>
                    </a:p>
                  </a:txBody>
                  <a:tcPr anchor="ct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2271264"/>
                  </a:ext>
                </a:extLst>
              </a:tr>
              <a:tr h="359783">
                <a:tc>
                  <a:txBody>
                    <a:bodyPr/>
                    <a:lstStyle/>
                    <a:p>
                      <a:pPr marL="0" indent="268288"/>
                      <a:r>
                        <a:rPr lang="es-ES" sz="1400" i="1" dirty="0">
                          <a:solidFill>
                            <a:schemeClr val="accent3"/>
                          </a:solidFill>
                          <a:latin typeface="Arial" panose="020B0604020202020204" pitchFamily="34" charset="0"/>
                          <a:cs typeface="Arial" panose="020B0604020202020204" pitchFamily="34" charset="0"/>
                        </a:rPr>
                        <a:t>3.4. Situación actual y respuesta a la demanda presente y futura</a:t>
                      </a:r>
                    </a:p>
                  </a:txBody>
                  <a:tcPr anchor="ct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sz="1600" dirty="0">
                        <a:solidFill>
                          <a:schemeClr val="tx1"/>
                        </a:solidFill>
                      </a:endParaRPr>
                    </a:p>
                  </a:txBody>
                  <a:tcPr>
                    <a:lnL w="12700" cmpd="sng">
                      <a:noFill/>
                    </a:lnL>
                    <a:lnR w="12700" cmpd="sng">
                      <a:noFill/>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92682"/>
                  </a:ext>
                </a:extLst>
              </a:tr>
            </a:tbl>
          </a:graphicData>
        </a:graphic>
      </p:graphicFrame>
    </p:spTree>
    <p:extLst>
      <p:ext uri="{BB962C8B-B14F-4D97-AF65-F5344CB8AC3E}">
        <p14:creationId xmlns:p14="http://schemas.microsoft.com/office/powerpoint/2010/main" val="374654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4043"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36714"/>
            <a:ext cx="8698692" cy="1451114"/>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España ha sido uno de los países más castigados por la COVID-19, con 60 fallecidos por cada 100.000 habitantes, solo por detrás de Bélgica y Reino Unido</a:t>
            </a:r>
          </a:p>
        </p:txBody>
      </p:sp>
      <p:sp>
        <p:nvSpPr>
          <p:cNvPr id="8" name="CuadroTexto 7">
            <a:extLst>
              <a:ext uri="{FF2B5EF4-FFF2-40B4-BE49-F238E27FC236}">
                <a16:creationId xmlns:a16="http://schemas.microsoft.com/office/drawing/2014/main" id="{C0572FF4-A460-4655-A0B8-9AA1F67C7833}"/>
              </a:ext>
            </a:extLst>
          </p:cNvPr>
          <p:cNvSpPr txBox="1"/>
          <p:nvPr/>
        </p:nvSpPr>
        <p:spPr>
          <a:xfrm>
            <a:off x="222654" y="6079518"/>
            <a:ext cx="8698692" cy="230832"/>
          </a:xfrm>
          <a:prstGeom prst="rect">
            <a:avLst/>
          </a:prstGeom>
          <a:noFill/>
        </p:spPr>
        <p:txBody>
          <a:bodyPr wrap="square" rtlCol="0">
            <a:spAutoFit/>
          </a:bodyPr>
          <a:lstStyle/>
          <a:p>
            <a:pPr algn="ctr"/>
            <a:r>
              <a:rPr lang="es-ES" sz="900" i="1" dirty="0"/>
              <a:t>Fuente: </a:t>
            </a:r>
            <a:r>
              <a:rPr lang="es-ES" sz="900" i="1" dirty="0">
                <a:hlinkClick r:id="rId8"/>
              </a:rPr>
              <a:t>https://www.rtve.es/noticias/20200627/paises-muertos-coronavirus-poblacion/2012350.shtml</a:t>
            </a:r>
            <a:endParaRPr lang="es-ES" sz="900" i="1" dirty="0"/>
          </a:p>
        </p:txBody>
      </p:sp>
      <p:graphicFrame>
        <p:nvGraphicFramePr>
          <p:cNvPr id="11" name="Marcador de contenido 10">
            <a:extLst>
              <a:ext uri="{FF2B5EF4-FFF2-40B4-BE49-F238E27FC236}">
                <a16:creationId xmlns:a16="http://schemas.microsoft.com/office/drawing/2014/main" id="{A8FAC76E-ECAF-4E07-A0EB-08B0B8E67C17}"/>
              </a:ext>
            </a:extLst>
          </p:cNvPr>
          <p:cNvGraphicFramePr>
            <a:graphicFrameLocks noGrp="1"/>
          </p:cNvGraphicFramePr>
          <p:nvPr>
            <p:ph idx="1"/>
            <p:extLst>
              <p:ext uri="{D42A27DB-BD31-4B8C-83A1-F6EECF244321}">
                <p14:modId xmlns:p14="http://schemas.microsoft.com/office/powerpoint/2010/main" val="3991675519"/>
              </p:ext>
            </p:extLst>
          </p:nvPr>
        </p:nvGraphicFramePr>
        <p:xfrm>
          <a:off x="222654" y="1825624"/>
          <a:ext cx="8698692" cy="4253894"/>
        </p:xfrm>
        <a:graphic>
          <a:graphicData uri="http://schemas.openxmlformats.org/drawingml/2006/chart">
            <c:chart xmlns:c="http://schemas.openxmlformats.org/drawingml/2006/chart" xmlns:r="http://schemas.openxmlformats.org/officeDocument/2006/relationships" r:id="rId9"/>
          </a:graphicData>
        </a:graphic>
      </p:graphicFrame>
      <p:sp>
        <p:nvSpPr>
          <p:cNvPr id="13" name="CuadroTexto 12">
            <a:extLst>
              <a:ext uri="{FF2B5EF4-FFF2-40B4-BE49-F238E27FC236}">
                <a16:creationId xmlns:a16="http://schemas.microsoft.com/office/drawing/2014/main" id="{20614BFA-B759-4BF5-B072-644EB00171F4}"/>
              </a:ext>
            </a:extLst>
          </p:cNvPr>
          <p:cNvSpPr txBox="1"/>
          <p:nvPr/>
        </p:nvSpPr>
        <p:spPr>
          <a:xfrm>
            <a:off x="375054" y="6310350"/>
            <a:ext cx="8698692" cy="230832"/>
          </a:xfrm>
          <a:prstGeom prst="rect">
            <a:avLst/>
          </a:prstGeom>
          <a:noFill/>
        </p:spPr>
        <p:txBody>
          <a:bodyPr wrap="square" rtlCol="0">
            <a:spAutoFit/>
          </a:bodyPr>
          <a:lstStyle/>
          <a:p>
            <a:r>
              <a:rPr lang="es-ES" sz="900" i="1" dirty="0"/>
              <a:t>(1) Incluye solo países con más de 1 millón de habitantes</a:t>
            </a:r>
          </a:p>
        </p:txBody>
      </p:sp>
      <p:sp>
        <p:nvSpPr>
          <p:cNvPr id="14" name="Rectángulo 13">
            <a:extLst>
              <a:ext uri="{FF2B5EF4-FFF2-40B4-BE49-F238E27FC236}">
                <a16:creationId xmlns:a16="http://schemas.microsoft.com/office/drawing/2014/main" id="{297783EF-9DDD-4EFE-B80E-CE549147CE8B}"/>
              </a:ext>
            </a:extLst>
          </p:cNvPr>
          <p:cNvSpPr/>
          <p:nvPr/>
        </p:nvSpPr>
        <p:spPr>
          <a:xfrm>
            <a:off x="4422913" y="3985591"/>
            <a:ext cx="4283765" cy="1610139"/>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a:solidFill>
                  <a:schemeClr val="tx1"/>
                </a:solidFill>
              </a:rPr>
              <a:t>El coronavirus ha provocado la muerte de cerca de medio millón de personas en el mundo. EE.UU., Brasil y Reino Unido son los países que registran los números más altos de fallecidos en términos absolutos, si bien en relación con su población, Bélgica es el territorio que presenta una mayor tasa de mortalidad. </a:t>
            </a:r>
          </a:p>
          <a:p>
            <a:pPr algn="just"/>
            <a:r>
              <a:rPr lang="es-ES" sz="1200" dirty="0">
                <a:solidFill>
                  <a:schemeClr val="tx1"/>
                </a:solidFill>
              </a:rPr>
              <a:t>En cualquier caso, </a:t>
            </a:r>
            <a:r>
              <a:rPr lang="es-ES" sz="1200" b="1" dirty="0">
                <a:solidFill>
                  <a:schemeClr val="tx1"/>
                </a:solidFill>
              </a:rPr>
              <a:t>las cifras están condicionadas por la forma que tiene cada país de contar los fallecimientos </a:t>
            </a:r>
            <a:r>
              <a:rPr lang="es-ES" sz="1200" dirty="0">
                <a:solidFill>
                  <a:schemeClr val="tx1"/>
                </a:solidFill>
              </a:rPr>
              <a:t>y </a:t>
            </a:r>
            <a:r>
              <a:rPr lang="es-ES" sz="1200" b="1" dirty="0">
                <a:solidFill>
                  <a:schemeClr val="tx1"/>
                </a:solidFill>
              </a:rPr>
              <a:t>el número de test de detección realizados</a:t>
            </a:r>
            <a:r>
              <a:rPr lang="es-ES" sz="1200" dirty="0">
                <a:solidFill>
                  <a:schemeClr val="tx1"/>
                </a:solidFill>
              </a:rPr>
              <a:t>.</a:t>
            </a:r>
          </a:p>
        </p:txBody>
      </p:sp>
    </p:spTree>
    <p:extLst>
      <p:ext uri="{BB962C8B-B14F-4D97-AF65-F5344CB8AC3E}">
        <p14:creationId xmlns:p14="http://schemas.microsoft.com/office/powerpoint/2010/main" val="52007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extLst>
              <p:ext uri="{D42A27DB-BD31-4B8C-83A1-F6EECF244321}">
                <p14:modId xmlns:p14="http://schemas.microsoft.com/office/powerpoint/2010/main" val="20947067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5068"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36714"/>
            <a:ext cx="8698692" cy="1451114"/>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Entre el 1 de enero y el 21 de junio de 2020, se produjeron en España  247.086 casos confirmados de COVID-19 y 28.322 muertes por esta causa, con el pico de la infección durante la segunda quincena de marzo</a:t>
            </a:r>
          </a:p>
        </p:txBody>
      </p:sp>
      <p:graphicFrame>
        <p:nvGraphicFramePr>
          <p:cNvPr id="309" name="Marcador de contenido 308">
            <a:extLst>
              <a:ext uri="{FF2B5EF4-FFF2-40B4-BE49-F238E27FC236}">
                <a16:creationId xmlns:a16="http://schemas.microsoft.com/office/drawing/2014/main" id="{FB54D849-0DD4-4D76-AD78-26BC4DFD26C8}"/>
              </a:ext>
            </a:extLst>
          </p:cNvPr>
          <p:cNvGraphicFramePr>
            <a:graphicFrameLocks noGrp="1"/>
          </p:cNvGraphicFramePr>
          <p:nvPr>
            <p:ph idx="1"/>
          </p:nvPr>
        </p:nvGraphicFramePr>
        <p:xfrm>
          <a:off x="222655" y="1987827"/>
          <a:ext cx="8698692" cy="4045226"/>
        </p:xfrm>
        <a:graphic>
          <a:graphicData uri="http://schemas.openxmlformats.org/drawingml/2006/chart">
            <c:chart xmlns:c="http://schemas.openxmlformats.org/drawingml/2006/chart" xmlns:r="http://schemas.openxmlformats.org/officeDocument/2006/relationships" r:id="rId8"/>
          </a:graphicData>
        </a:graphic>
      </p:graphicFrame>
      <p:sp>
        <p:nvSpPr>
          <p:cNvPr id="8" name="CuadroTexto 7">
            <a:extLst>
              <a:ext uri="{FF2B5EF4-FFF2-40B4-BE49-F238E27FC236}">
                <a16:creationId xmlns:a16="http://schemas.microsoft.com/office/drawing/2014/main" id="{C0572FF4-A460-4655-A0B8-9AA1F67C7833}"/>
              </a:ext>
            </a:extLst>
          </p:cNvPr>
          <p:cNvSpPr txBox="1"/>
          <p:nvPr/>
        </p:nvSpPr>
        <p:spPr>
          <a:xfrm>
            <a:off x="222654" y="6079518"/>
            <a:ext cx="8698692" cy="230832"/>
          </a:xfrm>
          <a:prstGeom prst="rect">
            <a:avLst/>
          </a:prstGeom>
          <a:noFill/>
        </p:spPr>
        <p:txBody>
          <a:bodyPr wrap="square" rtlCol="0">
            <a:spAutoFit/>
          </a:bodyPr>
          <a:lstStyle/>
          <a:p>
            <a:pPr algn="ctr"/>
            <a:r>
              <a:rPr lang="es-ES" sz="900" i="1" dirty="0"/>
              <a:t>Fuente: Ministerio de Sanidad / OMS (datos a 21 de junio de 2020) </a:t>
            </a:r>
          </a:p>
        </p:txBody>
      </p:sp>
      <p:sp>
        <p:nvSpPr>
          <p:cNvPr id="3" name="Rectángulo 2">
            <a:extLst>
              <a:ext uri="{FF2B5EF4-FFF2-40B4-BE49-F238E27FC236}">
                <a16:creationId xmlns:a16="http://schemas.microsoft.com/office/drawing/2014/main" id="{E6E94A08-B448-454E-AA9D-B11B49A8AE62}"/>
              </a:ext>
            </a:extLst>
          </p:cNvPr>
          <p:cNvSpPr/>
          <p:nvPr/>
        </p:nvSpPr>
        <p:spPr>
          <a:xfrm>
            <a:off x="5088835" y="2653749"/>
            <a:ext cx="3319669" cy="1152938"/>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dirty="0">
                <a:solidFill>
                  <a:schemeClr val="tx1"/>
                </a:solidFill>
                <a:latin typeface="Arial" panose="020B0604020202020204" pitchFamily="34" charset="0"/>
                <a:cs typeface="Arial" panose="020B0604020202020204" pitchFamily="34" charset="0"/>
              </a:rPr>
              <a:t>Durante la primera quincena de marzo de 2020, el número de contagiados por el virus Covid-19 creció exponencialmente hasta llegar a su máximo a finales del mes, con casi 11.000 infectados en un solo día.</a:t>
            </a:r>
          </a:p>
        </p:txBody>
      </p:sp>
    </p:spTree>
    <p:extLst>
      <p:ext uri="{BB962C8B-B14F-4D97-AF65-F5344CB8AC3E}">
        <p14:creationId xmlns:p14="http://schemas.microsoft.com/office/powerpoint/2010/main" val="335691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6091"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graphicFrame>
        <p:nvGraphicFramePr>
          <p:cNvPr id="40" name="Marcador de contenido 308">
            <a:extLst>
              <a:ext uri="{FF2B5EF4-FFF2-40B4-BE49-F238E27FC236}">
                <a16:creationId xmlns:a16="http://schemas.microsoft.com/office/drawing/2014/main" id="{4C4B6820-75E9-4BF4-A8E4-F9BE15BFE0CC}"/>
              </a:ext>
            </a:extLst>
          </p:cNvPr>
          <p:cNvGraphicFramePr>
            <a:graphicFrameLocks noGrp="1"/>
          </p:cNvGraphicFramePr>
          <p:nvPr>
            <p:ph idx="1"/>
          </p:nvPr>
        </p:nvGraphicFramePr>
        <p:xfrm>
          <a:off x="0" y="1873303"/>
          <a:ext cx="9135038" cy="4149809"/>
        </p:xfrm>
        <a:graphic>
          <a:graphicData uri="http://schemas.openxmlformats.org/drawingml/2006/chart">
            <c:chart xmlns:c="http://schemas.openxmlformats.org/drawingml/2006/chart" xmlns:r="http://schemas.openxmlformats.org/officeDocument/2006/relationships" r:id="rId8"/>
          </a:graphicData>
        </a:graphic>
      </p:graphicFrame>
      <p:cxnSp>
        <p:nvCxnSpPr>
          <p:cNvPr id="34" name="Conector recto 33">
            <a:extLst>
              <a:ext uri="{FF2B5EF4-FFF2-40B4-BE49-F238E27FC236}">
                <a16:creationId xmlns:a16="http://schemas.microsoft.com/office/drawing/2014/main" id="{F0497A8B-8C36-40B5-B0AA-196A9A5E6F06}"/>
              </a:ext>
            </a:extLst>
          </p:cNvPr>
          <p:cNvCxnSpPr>
            <a:cxnSpLocks/>
          </p:cNvCxnSpPr>
          <p:nvPr/>
        </p:nvCxnSpPr>
        <p:spPr>
          <a:xfrm flipV="1">
            <a:off x="3150705" y="2879629"/>
            <a:ext cx="0" cy="477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36714"/>
            <a:ext cx="8698692" cy="1451114"/>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El Gobierno y las autonomías reaccionaron con una serie de medidas sociales y sanitarias, pero la velocidad de propagación del coronavirus ha sido muy superior</a:t>
            </a:r>
          </a:p>
        </p:txBody>
      </p:sp>
      <p:sp>
        <p:nvSpPr>
          <p:cNvPr id="10" name="Flecha: a la derecha 9">
            <a:extLst>
              <a:ext uri="{FF2B5EF4-FFF2-40B4-BE49-F238E27FC236}">
                <a16:creationId xmlns:a16="http://schemas.microsoft.com/office/drawing/2014/main" id="{6EEA785D-7FF3-4301-A5BA-94FB97E0F9E3}"/>
              </a:ext>
            </a:extLst>
          </p:cNvPr>
          <p:cNvSpPr/>
          <p:nvPr/>
        </p:nvSpPr>
        <p:spPr>
          <a:xfrm>
            <a:off x="230109" y="3281746"/>
            <a:ext cx="8698692" cy="31357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a:extLst>
              <a:ext uri="{FF2B5EF4-FFF2-40B4-BE49-F238E27FC236}">
                <a16:creationId xmlns:a16="http://schemas.microsoft.com/office/drawing/2014/main" id="{2414CEDE-8C13-4B71-A422-96AEF156FA9E}"/>
              </a:ext>
            </a:extLst>
          </p:cNvPr>
          <p:cNvSpPr/>
          <p:nvPr/>
        </p:nvSpPr>
        <p:spPr>
          <a:xfrm>
            <a:off x="169250" y="2929440"/>
            <a:ext cx="693970" cy="273992"/>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900" b="1" dirty="0">
                <a:solidFill>
                  <a:schemeClr val="accent5">
                    <a:lumMod val="75000"/>
                  </a:schemeClr>
                </a:solidFill>
              </a:rPr>
              <a:t>1º caso de COVID-19 en España</a:t>
            </a:r>
          </a:p>
        </p:txBody>
      </p:sp>
      <p:cxnSp>
        <p:nvCxnSpPr>
          <p:cNvPr id="25" name="Conector recto 24">
            <a:extLst>
              <a:ext uri="{FF2B5EF4-FFF2-40B4-BE49-F238E27FC236}">
                <a16:creationId xmlns:a16="http://schemas.microsoft.com/office/drawing/2014/main" id="{9C4ADA6F-345F-4576-9FE4-975E75052A65}"/>
              </a:ext>
            </a:extLst>
          </p:cNvPr>
          <p:cNvCxnSpPr>
            <a:cxnSpLocks/>
          </p:cNvCxnSpPr>
          <p:nvPr/>
        </p:nvCxnSpPr>
        <p:spPr>
          <a:xfrm flipH="1">
            <a:off x="2822716" y="3203432"/>
            <a:ext cx="1" cy="143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ángulo 31">
            <a:extLst>
              <a:ext uri="{FF2B5EF4-FFF2-40B4-BE49-F238E27FC236}">
                <a16:creationId xmlns:a16="http://schemas.microsoft.com/office/drawing/2014/main" id="{B052A5F2-C836-4567-90FB-58FFE95D3D25}"/>
              </a:ext>
            </a:extLst>
          </p:cNvPr>
          <p:cNvSpPr/>
          <p:nvPr/>
        </p:nvSpPr>
        <p:spPr>
          <a:xfrm>
            <a:off x="3053799" y="1990855"/>
            <a:ext cx="2631384" cy="888774"/>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900" b="1" dirty="0">
                <a:solidFill>
                  <a:schemeClr val="tx1"/>
                </a:solidFill>
                <a:latin typeface="Arial" panose="020B0604020202020204" pitchFamily="34" charset="0"/>
                <a:cs typeface="Arial" panose="020B0604020202020204" pitchFamily="34" charset="0"/>
              </a:rPr>
              <a:t>Orden SND/265/2020, 19 de marzo. </a:t>
            </a:r>
          </a:p>
          <a:p>
            <a:pPr algn="just"/>
            <a:r>
              <a:rPr lang="es-ES" sz="900" dirty="0">
                <a:solidFill>
                  <a:schemeClr val="tx1"/>
                </a:solidFill>
                <a:latin typeface="Arial" panose="020B0604020202020204" pitchFamily="34" charset="0"/>
                <a:cs typeface="Arial" panose="020B0604020202020204" pitchFamily="34" charset="0"/>
              </a:rPr>
              <a:t>Adopción de medidas relativas a las residencias de personas mayores y centros socio-sanitarios, ante la situación de crisis sanitaria ocasionada por el COVID-19.</a:t>
            </a:r>
          </a:p>
        </p:txBody>
      </p:sp>
      <p:sp>
        <p:nvSpPr>
          <p:cNvPr id="14" name="Rectángulo 13">
            <a:extLst>
              <a:ext uri="{FF2B5EF4-FFF2-40B4-BE49-F238E27FC236}">
                <a16:creationId xmlns:a16="http://schemas.microsoft.com/office/drawing/2014/main" id="{3F97C195-BC4B-48F7-9AC7-A9B5F09CA2ED}"/>
              </a:ext>
            </a:extLst>
          </p:cNvPr>
          <p:cNvSpPr/>
          <p:nvPr/>
        </p:nvSpPr>
        <p:spPr>
          <a:xfrm>
            <a:off x="803089" y="2170706"/>
            <a:ext cx="2149832" cy="1043825"/>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900" b="1" dirty="0">
                <a:solidFill>
                  <a:schemeClr val="tx1"/>
                </a:solidFill>
                <a:latin typeface="Arial" panose="020B0604020202020204" pitchFamily="34" charset="0"/>
                <a:cs typeface="Arial" panose="020B0604020202020204" pitchFamily="34" charset="0"/>
              </a:rPr>
              <a:t>Real Decreto 463/2020, 14 de marzo. </a:t>
            </a:r>
            <a:r>
              <a:rPr lang="es-ES" sz="900" dirty="0">
                <a:solidFill>
                  <a:schemeClr val="tx1"/>
                </a:solidFill>
                <a:latin typeface="Arial" panose="020B0604020202020204" pitchFamily="34" charset="0"/>
                <a:cs typeface="Arial" panose="020B0604020202020204" pitchFamily="34" charset="0"/>
              </a:rPr>
              <a:t>Por el que se declara el estado de alarma para la gestión de la situación de crisis sanitaria ocasionada por COVID-19.</a:t>
            </a:r>
          </a:p>
        </p:txBody>
      </p:sp>
      <p:sp>
        <p:nvSpPr>
          <p:cNvPr id="35" name="Rectángulo 34">
            <a:extLst>
              <a:ext uri="{FF2B5EF4-FFF2-40B4-BE49-F238E27FC236}">
                <a16:creationId xmlns:a16="http://schemas.microsoft.com/office/drawing/2014/main" id="{C34F592C-18AB-483E-81F7-190AA8CD5B59}"/>
              </a:ext>
            </a:extLst>
          </p:cNvPr>
          <p:cNvSpPr/>
          <p:nvPr/>
        </p:nvSpPr>
        <p:spPr>
          <a:xfrm>
            <a:off x="3150705" y="3820511"/>
            <a:ext cx="2335695" cy="1183253"/>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900" b="1" dirty="0">
                <a:solidFill>
                  <a:schemeClr val="tx1"/>
                </a:solidFill>
                <a:latin typeface="Arial" panose="020B0604020202020204" pitchFamily="34" charset="0"/>
                <a:cs typeface="Arial" panose="020B0604020202020204" pitchFamily="34" charset="0"/>
              </a:rPr>
              <a:t>Orden SND/275/2020, 23 de marzo. </a:t>
            </a:r>
          </a:p>
          <a:p>
            <a:pPr algn="just"/>
            <a:r>
              <a:rPr lang="es-ES" sz="900" dirty="0">
                <a:solidFill>
                  <a:schemeClr val="tx1"/>
                </a:solidFill>
                <a:latin typeface="Arial" panose="020B0604020202020204" pitchFamily="34" charset="0"/>
                <a:cs typeface="Arial" panose="020B0604020202020204" pitchFamily="34" charset="0"/>
              </a:rPr>
              <a:t>Por la que se establecen medidas complementarias de carácter organizativo, así como de suministro de información en el ámbito de los centros de servicios sociales de carácter residencial en relación con la gestión de la crisis sanitaria ocasionada por COVID-19.</a:t>
            </a:r>
          </a:p>
        </p:txBody>
      </p:sp>
      <p:cxnSp>
        <p:nvCxnSpPr>
          <p:cNvPr id="38" name="Conector recto 37">
            <a:extLst>
              <a:ext uri="{FF2B5EF4-FFF2-40B4-BE49-F238E27FC236}">
                <a16:creationId xmlns:a16="http://schemas.microsoft.com/office/drawing/2014/main" id="{14BA4372-CB8C-44BF-B2F4-C7FEC78EE207}"/>
              </a:ext>
            </a:extLst>
          </p:cNvPr>
          <p:cNvCxnSpPr>
            <a:cxnSpLocks/>
          </p:cNvCxnSpPr>
          <p:nvPr/>
        </p:nvCxnSpPr>
        <p:spPr>
          <a:xfrm flipV="1">
            <a:off x="3375310" y="3508514"/>
            <a:ext cx="0" cy="311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ángulo 48">
            <a:extLst>
              <a:ext uri="{FF2B5EF4-FFF2-40B4-BE49-F238E27FC236}">
                <a16:creationId xmlns:a16="http://schemas.microsoft.com/office/drawing/2014/main" id="{FFF4DD23-2667-4CB7-907F-ABB035F2A2B2}"/>
              </a:ext>
            </a:extLst>
          </p:cNvPr>
          <p:cNvSpPr/>
          <p:nvPr/>
        </p:nvSpPr>
        <p:spPr>
          <a:xfrm>
            <a:off x="5963479" y="3820511"/>
            <a:ext cx="2216426" cy="1183253"/>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900" b="1" dirty="0">
                <a:solidFill>
                  <a:schemeClr val="tx1"/>
                </a:solidFill>
                <a:latin typeface="Arial" panose="020B0604020202020204" pitchFamily="34" charset="0"/>
                <a:cs typeface="Arial" panose="020B0604020202020204" pitchFamily="34" charset="0"/>
              </a:rPr>
              <a:t>Real Decreto 555/2020, 5 de junio.</a:t>
            </a:r>
          </a:p>
          <a:p>
            <a:pPr algn="just"/>
            <a:r>
              <a:rPr lang="es-ES" sz="900" dirty="0">
                <a:solidFill>
                  <a:schemeClr val="tx1"/>
                </a:solidFill>
                <a:latin typeface="Arial" panose="020B0604020202020204" pitchFamily="34" charset="0"/>
                <a:cs typeface="Arial" panose="020B0604020202020204" pitchFamily="34" charset="0"/>
              </a:rPr>
              <a:t>Por el que se prorroga el estado de alarma declarado por el Real Decreto 463/2020, de 14 de marzo, por el que se declara el estado de alarma para la gestión de la situación de crisis sanitaria ocasionada por COVID-19.</a:t>
            </a:r>
          </a:p>
        </p:txBody>
      </p:sp>
      <p:cxnSp>
        <p:nvCxnSpPr>
          <p:cNvPr id="51" name="Conector recto 50">
            <a:extLst>
              <a:ext uri="{FF2B5EF4-FFF2-40B4-BE49-F238E27FC236}">
                <a16:creationId xmlns:a16="http://schemas.microsoft.com/office/drawing/2014/main" id="{06AFC5FF-EB5E-46E1-AED7-EC6AECFE77A4}"/>
              </a:ext>
            </a:extLst>
          </p:cNvPr>
          <p:cNvCxnSpPr/>
          <p:nvPr/>
        </p:nvCxnSpPr>
        <p:spPr>
          <a:xfrm>
            <a:off x="7904581" y="3527873"/>
            <a:ext cx="0" cy="2926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uadroTexto 2">
            <a:extLst>
              <a:ext uri="{FF2B5EF4-FFF2-40B4-BE49-F238E27FC236}">
                <a16:creationId xmlns:a16="http://schemas.microsoft.com/office/drawing/2014/main" id="{7D78450C-959A-43D9-9035-430209EDA502}"/>
              </a:ext>
            </a:extLst>
          </p:cNvPr>
          <p:cNvSpPr txBox="1"/>
          <p:nvPr/>
        </p:nvSpPr>
        <p:spPr>
          <a:xfrm>
            <a:off x="6231187" y="2022198"/>
            <a:ext cx="2697614" cy="735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algn="just">
              <a:defRPr sz="130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s-ES" sz="1800" b="1" dirty="0">
                <a:solidFill>
                  <a:schemeClr val="tx1"/>
                </a:solidFill>
                <a:latin typeface="Arial" panose="020B0604020202020204" pitchFamily="34" charset="0"/>
                <a:cs typeface="Arial" panose="020B0604020202020204" pitchFamily="34" charset="0"/>
              </a:rPr>
              <a:t>Cuando se decretó el estado de alarma en España, el número de infectados diarios ya superaba los 8.000 </a:t>
            </a:r>
          </a:p>
        </p:txBody>
      </p:sp>
    </p:spTree>
    <p:extLst>
      <p:ext uri="{BB962C8B-B14F-4D97-AF65-F5344CB8AC3E}">
        <p14:creationId xmlns:p14="http://schemas.microsoft.com/office/powerpoint/2010/main" val="133537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7115" name="Diapositiva de think-cell" r:id="rId6" imgW="395" imgH="394" progId="TCLayout.ActiveDocument.1">
                  <p:embed/>
                </p:oleObj>
              </mc:Choice>
              <mc:Fallback>
                <p:oleObj name="Diapositiva de think-cell" r:id="rId6"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ítulo 1">
            <a:extLst>
              <a:ext uri="{FF2B5EF4-FFF2-40B4-BE49-F238E27FC236}">
                <a16:creationId xmlns:a16="http://schemas.microsoft.com/office/drawing/2014/main" id="{4BD5CF02-096D-47D6-9080-4A05113DECA3}"/>
              </a:ext>
            </a:extLst>
          </p:cNvPr>
          <p:cNvSpPr>
            <a:spLocks noGrp="1"/>
          </p:cNvSpPr>
          <p:nvPr>
            <p:ph type="title"/>
          </p:nvPr>
        </p:nvSpPr>
        <p:spPr>
          <a:xfrm>
            <a:off x="222654" y="527809"/>
            <a:ext cx="8698692" cy="1460018"/>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La edad es un factor de riesgo de la enfermedad: el 34% de los infectados, el 49% de los hospitalizados y el 87% de los  fallecidos por COVID-19 tenían más de 70 años</a:t>
            </a:r>
          </a:p>
        </p:txBody>
      </p:sp>
      <p:graphicFrame>
        <p:nvGraphicFramePr>
          <p:cNvPr id="309" name="Marcador de contenido 308">
            <a:extLst>
              <a:ext uri="{FF2B5EF4-FFF2-40B4-BE49-F238E27FC236}">
                <a16:creationId xmlns:a16="http://schemas.microsoft.com/office/drawing/2014/main" id="{FB54D849-0DD4-4D76-AD78-26BC4DFD26C8}"/>
              </a:ext>
            </a:extLst>
          </p:cNvPr>
          <p:cNvGraphicFramePr>
            <a:graphicFrameLocks noGrp="1"/>
          </p:cNvGraphicFramePr>
          <p:nvPr>
            <p:ph idx="1"/>
          </p:nvPr>
        </p:nvGraphicFramePr>
        <p:xfrm>
          <a:off x="3488636" y="1987827"/>
          <a:ext cx="5227981" cy="4045226"/>
        </p:xfrm>
        <a:graphic>
          <a:graphicData uri="http://schemas.openxmlformats.org/drawingml/2006/chart">
            <c:chart xmlns:c="http://schemas.openxmlformats.org/drawingml/2006/chart" xmlns:r="http://schemas.openxmlformats.org/officeDocument/2006/relationships" r:id="rId8"/>
          </a:graphicData>
        </a:graphic>
      </p:graphicFrame>
      <p:sp>
        <p:nvSpPr>
          <p:cNvPr id="7" name="CuadroTexto 6">
            <a:extLst>
              <a:ext uri="{FF2B5EF4-FFF2-40B4-BE49-F238E27FC236}">
                <a16:creationId xmlns:a16="http://schemas.microsoft.com/office/drawing/2014/main" id="{6F842591-6441-46EE-B689-EA68458C150C}"/>
              </a:ext>
            </a:extLst>
          </p:cNvPr>
          <p:cNvSpPr txBox="1"/>
          <p:nvPr/>
        </p:nvSpPr>
        <p:spPr>
          <a:xfrm>
            <a:off x="3796748" y="6099359"/>
            <a:ext cx="5039139" cy="230832"/>
          </a:xfrm>
          <a:prstGeom prst="rect">
            <a:avLst/>
          </a:prstGeom>
          <a:noFill/>
        </p:spPr>
        <p:txBody>
          <a:bodyPr wrap="square" rtlCol="0">
            <a:spAutoFit/>
          </a:bodyPr>
          <a:lstStyle/>
          <a:p>
            <a:pPr algn="ctr"/>
            <a:r>
              <a:rPr lang="es-ES" sz="900" i="1" dirty="0"/>
              <a:t>Fuente: Ministerio de Sanidad. Datos consolidados a 29 de mayo de 2020</a:t>
            </a:r>
          </a:p>
        </p:txBody>
      </p:sp>
      <p:sp>
        <p:nvSpPr>
          <p:cNvPr id="8" name="CuadroTexto 7">
            <a:extLst>
              <a:ext uri="{FF2B5EF4-FFF2-40B4-BE49-F238E27FC236}">
                <a16:creationId xmlns:a16="http://schemas.microsoft.com/office/drawing/2014/main" id="{1DA615BA-AB0E-4DAD-9C0A-172D747CC964}"/>
              </a:ext>
            </a:extLst>
          </p:cNvPr>
          <p:cNvSpPr txBox="1"/>
          <p:nvPr/>
        </p:nvSpPr>
        <p:spPr>
          <a:xfrm>
            <a:off x="222653" y="1987827"/>
            <a:ext cx="3369366" cy="4093428"/>
          </a:xfrm>
          <a:prstGeom prst="rect">
            <a:avLst/>
          </a:prstGeom>
          <a:noFill/>
        </p:spPr>
        <p:txBody>
          <a:bodyPr wrap="square" rtlCol="0">
            <a:spAutoFit/>
          </a:bodyPr>
          <a:lstStyle/>
          <a:p>
            <a:pPr algn="just">
              <a:spcAft>
                <a:spcPts val="600"/>
              </a:spcAft>
            </a:pPr>
            <a:r>
              <a:rPr lang="es-ES" sz="1200" dirty="0">
                <a:latin typeface="Arial" panose="020B0604020202020204" pitchFamily="34" charset="0"/>
                <a:cs typeface="Arial" panose="020B0604020202020204" pitchFamily="34" charset="0"/>
              </a:rPr>
              <a:t>A medida que aumenta la edad crece también el riesgo de enfermar gravemente a causa de COVID-19 y de tener que ser hospitalizado.</a:t>
            </a:r>
          </a:p>
          <a:p>
            <a:pPr algn="just">
              <a:spcAft>
                <a:spcPts val="600"/>
              </a:spcAft>
            </a:pPr>
            <a:r>
              <a:rPr lang="es-ES" sz="1200" dirty="0">
                <a:latin typeface="Arial" panose="020B0604020202020204" pitchFamily="34" charset="0"/>
                <a:cs typeface="Arial" panose="020B0604020202020204" pitchFamily="34" charset="0"/>
              </a:rPr>
              <a:t>Además de la edad, la existencia de otras afecciones previas a la COVID-19 aumenta también la gravedad del virus,</a:t>
            </a:r>
            <a:r>
              <a:rPr lang="es-ES" sz="1200" baseline="30000" dirty="0">
                <a:latin typeface="Arial" panose="020B0604020202020204" pitchFamily="34" charset="0"/>
                <a:cs typeface="Arial" panose="020B0604020202020204" pitchFamily="34" charset="0"/>
              </a:rPr>
              <a:t>1</a:t>
            </a:r>
            <a:r>
              <a:rPr lang="es-ES" sz="1200" dirty="0">
                <a:latin typeface="Arial" panose="020B0604020202020204" pitchFamily="34" charset="0"/>
                <a:cs typeface="Arial" panose="020B0604020202020204" pitchFamily="34" charset="0"/>
              </a:rPr>
              <a:t> como:</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Inmunodepresión</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Enfermedades cardiacas</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Hipertensión</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Diabetes tipo I y II</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Demencia</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Asma</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Enfermedades hepáticas y renales</a:t>
            </a:r>
          </a:p>
          <a:p>
            <a:pPr marL="447675" lvl="1" indent="-268288">
              <a:buClr>
                <a:schemeClr val="accent6"/>
              </a:buClr>
              <a:buFont typeface="Wingdings" panose="05000000000000000000" pitchFamily="2" charset="2"/>
              <a:buChar char="ü"/>
            </a:pPr>
            <a:r>
              <a:rPr lang="es-ES" sz="1200" dirty="0">
                <a:latin typeface="Arial" panose="020B0604020202020204" pitchFamily="34" charset="0"/>
                <a:cs typeface="Arial" panose="020B0604020202020204" pitchFamily="34" charset="0"/>
              </a:rPr>
              <a:t>Obesidad</a:t>
            </a:r>
          </a:p>
          <a:p>
            <a:pPr algn="just">
              <a:spcBef>
                <a:spcPts val="600"/>
              </a:spcBef>
              <a:spcAft>
                <a:spcPts val="600"/>
              </a:spcAft>
            </a:pPr>
            <a:r>
              <a:rPr lang="es-ES" sz="1200" dirty="0">
                <a:latin typeface="Arial" panose="020B0604020202020204" pitchFamily="34" charset="0"/>
                <a:cs typeface="Arial" panose="020B0604020202020204" pitchFamily="34" charset="0"/>
              </a:rPr>
              <a:t>Las patologías anteriores tienen una elevada prevalencia entre personas mayores, aumentando todavía más su riesgo frente al coronavirus.</a:t>
            </a:r>
          </a:p>
          <a:p>
            <a:pPr marL="742950" lvl="1" indent="-285750" algn="just">
              <a:buFont typeface="Arial" panose="020B0604020202020204" pitchFamily="34" charset="0"/>
              <a:buChar char="•"/>
            </a:pPr>
            <a:endParaRPr lang="es-ES" sz="12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endParaRPr lang="es-ES" sz="12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789E4484-61FE-4D2D-B711-FDA5916ACB66}"/>
              </a:ext>
            </a:extLst>
          </p:cNvPr>
          <p:cNvSpPr txBox="1"/>
          <p:nvPr/>
        </p:nvSpPr>
        <p:spPr>
          <a:xfrm>
            <a:off x="222654" y="6099359"/>
            <a:ext cx="4349346" cy="230832"/>
          </a:xfrm>
          <a:prstGeom prst="rect">
            <a:avLst/>
          </a:prstGeom>
          <a:noFill/>
        </p:spPr>
        <p:txBody>
          <a:bodyPr wrap="square" rtlCol="0">
            <a:spAutoFit/>
          </a:bodyPr>
          <a:lstStyle/>
          <a:p>
            <a:r>
              <a:rPr lang="es-ES" sz="900" i="1" dirty="0"/>
              <a:t>(1) Center for Disease Control (CDC) del Departamento de Salud de EE.UU.</a:t>
            </a:r>
            <a:endParaRPr lang="es-ES" sz="900" i="1" dirty="0">
              <a:highlight>
                <a:srgbClr val="FFFF00"/>
              </a:highlight>
            </a:endParaRPr>
          </a:p>
        </p:txBody>
      </p:sp>
    </p:spTree>
    <p:extLst>
      <p:ext uri="{BB962C8B-B14F-4D97-AF65-F5344CB8AC3E}">
        <p14:creationId xmlns:p14="http://schemas.microsoft.com/office/powerpoint/2010/main" val="198989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F565E18F-7AB1-4D1B-B6B5-F09ECCCBC2E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8142" name="Diapositiva de think-cell" r:id="rId70" imgW="395" imgH="394" progId="TCLayout.ActiveDocument.1">
                  <p:embed/>
                </p:oleObj>
              </mc:Choice>
              <mc:Fallback>
                <p:oleObj name="Diapositiva de think-cell" r:id="rId70" imgW="395" imgH="394" progId="TCLayout.ActiveDocument.1">
                  <p:embed/>
                  <p:pic>
                    <p:nvPicPr>
                      <p:cNvPr id="4" name="Objeto 3" hidden="1">
                        <a:extLst>
                          <a:ext uri="{FF2B5EF4-FFF2-40B4-BE49-F238E27FC236}">
                            <a16:creationId xmlns:a16="http://schemas.microsoft.com/office/drawing/2014/main" id="{F565E18F-7AB1-4D1B-B6B5-F09ECCCBC2E6}"/>
                          </a:ext>
                        </a:extLst>
                      </p:cNvPr>
                      <p:cNvPicPr/>
                      <p:nvPr/>
                    </p:nvPicPr>
                    <p:blipFill>
                      <a:blip r:embed="rId71"/>
                      <a:stretch>
                        <a:fillRect/>
                      </a:stretch>
                    </p:blipFill>
                    <p:spPr>
                      <a:xfrm>
                        <a:off x="1588" y="1588"/>
                        <a:ext cx="1588" cy="1588"/>
                      </a:xfrm>
                      <a:prstGeom prst="rect">
                        <a:avLst/>
                      </a:prstGeom>
                    </p:spPr>
                  </p:pic>
                </p:oleObj>
              </mc:Fallback>
            </mc:AlternateContent>
          </a:graphicData>
        </a:graphic>
      </p:graphicFrame>
      <p:sp>
        <p:nvSpPr>
          <p:cNvPr id="5" name="Rectángulo 4" hidden="1">
            <a:extLst>
              <a:ext uri="{FF2B5EF4-FFF2-40B4-BE49-F238E27FC236}">
                <a16:creationId xmlns:a16="http://schemas.microsoft.com/office/drawing/2014/main" id="{FB2BEEAF-DD0D-41E6-B38A-F16B716038D0}"/>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ES" sz="2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9" name="Título 1">
            <a:extLst>
              <a:ext uri="{FF2B5EF4-FFF2-40B4-BE49-F238E27FC236}">
                <a16:creationId xmlns:a16="http://schemas.microsoft.com/office/drawing/2014/main" id="{1729AB66-EB33-4AE9-A0D4-B0FCFCED4E66}"/>
              </a:ext>
            </a:extLst>
          </p:cNvPr>
          <p:cNvSpPr>
            <a:spLocks noGrp="1"/>
          </p:cNvSpPr>
          <p:nvPr>
            <p:ph type="title"/>
          </p:nvPr>
        </p:nvSpPr>
        <p:spPr>
          <a:xfrm>
            <a:off x="222654" y="527809"/>
            <a:ext cx="8698692" cy="1460018"/>
          </a:xfrm>
        </p:spPr>
        <p:txBody>
          <a:bodyPr anchor="ctr">
            <a:normAutofit/>
          </a:bodyPr>
          <a:lstStyle/>
          <a:p>
            <a:r>
              <a:rPr lang="es-ES" sz="2000" dirty="0">
                <a:solidFill>
                  <a:schemeClr val="accent5">
                    <a:lumMod val="50000"/>
                  </a:schemeClr>
                </a:solidFill>
                <a:latin typeface="Arial" panose="020B0604020202020204" pitchFamily="34" charset="0"/>
                <a:cs typeface="Arial" panose="020B0604020202020204" pitchFamily="34" charset="0"/>
              </a:rPr>
              <a:t>Una elevada proporción de los contagios en España se han producido en residencias, de forma similar a otros países europeos, aunque las diferencias en el recuento hacen muy difícil la comparación</a:t>
            </a:r>
          </a:p>
        </p:txBody>
      </p:sp>
      <p:sp>
        <p:nvSpPr>
          <p:cNvPr id="2" name="Rectángulo 1">
            <a:extLst>
              <a:ext uri="{FF2B5EF4-FFF2-40B4-BE49-F238E27FC236}">
                <a16:creationId xmlns:a16="http://schemas.microsoft.com/office/drawing/2014/main" id="{DDFB809B-2918-44C4-B882-1EC38758DF93}"/>
              </a:ext>
            </a:extLst>
          </p:cNvPr>
          <p:cNvSpPr/>
          <p:nvPr/>
        </p:nvSpPr>
        <p:spPr>
          <a:xfrm>
            <a:off x="222654" y="6330191"/>
            <a:ext cx="8698691" cy="230832"/>
          </a:xfrm>
          <a:prstGeom prst="rect">
            <a:avLst/>
          </a:prstGeom>
        </p:spPr>
        <p:txBody>
          <a:bodyPr wrap="square">
            <a:spAutoFit/>
          </a:bodyPr>
          <a:lstStyle/>
          <a:p>
            <a:pPr algn="ctr"/>
            <a:r>
              <a:rPr lang="es-ES" sz="900" i="1" dirty="0"/>
              <a:t>Fuente: </a:t>
            </a:r>
            <a:r>
              <a:rPr lang="es-ES" sz="900" i="1" dirty="0" err="1"/>
              <a:t>Mortality</a:t>
            </a:r>
            <a:r>
              <a:rPr lang="es-ES" sz="900" i="1" dirty="0"/>
              <a:t> </a:t>
            </a:r>
            <a:r>
              <a:rPr lang="es-ES" sz="900" i="1" dirty="0" err="1"/>
              <a:t>associated</a:t>
            </a:r>
            <a:r>
              <a:rPr lang="es-ES" sz="900" i="1" dirty="0"/>
              <a:t> </a:t>
            </a:r>
            <a:r>
              <a:rPr lang="es-ES" sz="900" i="1" dirty="0" err="1"/>
              <a:t>with</a:t>
            </a:r>
            <a:r>
              <a:rPr lang="es-ES" sz="900" i="1" dirty="0"/>
              <a:t> COVID-19 </a:t>
            </a:r>
            <a:r>
              <a:rPr lang="es-ES" sz="900" i="1" dirty="0" err="1"/>
              <a:t>outbreaks</a:t>
            </a:r>
            <a:r>
              <a:rPr lang="es-ES" sz="900" i="1" dirty="0"/>
              <a:t> in </a:t>
            </a:r>
            <a:r>
              <a:rPr lang="es-ES" sz="900" i="1" dirty="0" err="1"/>
              <a:t>care</a:t>
            </a:r>
            <a:r>
              <a:rPr lang="es-ES" sz="900" i="1" dirty="0"/>
              <a:t> </a:t>
            </a:r>
            <a:r>
              <a:rPr lang="es-ES" sz="900" i="1" dirty="0" err="1"/>
              <a:t>homes</a:t>
            </a:r>
            <a:r>
              <a:rPr lang="es-ES" sz="900" i="1" dirty="0"/>
              <a:t>: </a:t>
            </a:r>
            <a:r>
              <a:rPr lang="es-ES" sz="900" i="1" dirty="0" err="1"/>
              <a:t>early</a:t>
            </a:r>
            <a:r>
              <a:rPr lang="es-ES" sz="900" i="1" dirty="0"/>
              <a:t> </a:t>
            </a:r>
            <a:r>
              <a:rPr lang="es-ES" sz="900" i="1" dirty="0" err="1"/>
              <a:t>international</a:t>
            </a:r>
            <a:r>
              <a:rPr lang="es-ES" sz="900" i="1" dirty="0"/>
              <a:t> </a:t>
            </a:r>
            <a:r>
              <a:rPr lang="es-ES" sz="900" i="1" dirty="0" err="1"/>
              <a:t>evidence</a:t>
            </a:r>
            <a:endParaRPr lang="es-ES" sz="900" i="1" dirty="0"/>
          </a:p>
        </p:txBody>
      </p:sp>
      <p:graphicFrame>
        <p:nvGraphicFramePr>
          <p:cNvPr id="89" name="Chart 3">
            <a:extLst>
              <a:ext uri="{FF2B5EF4-FFF2-40B4-BE49-F238E27FC236}">
                <a16:creationId xmlns:a16="http://schemas.microsoft.com/office/drawing/2014/main" id="{E0CF085F-3F9B-43D4-B5AD-D2F8B261CDBC}"/>
              </a:ext>
            </a:extLst>
          </p:cNvPr>
          <p:cNvGraphicFramePr/>
          <p:nvPr>
            <p:custDataLst>
              <p:tags r:id="rId4"/>
            </p:custDataLst>
            <p:extLst>
              <p:ext uri="{D42A27DB-BD31-4B8C-83A1-F6EECF244321}">
                <p14:modId xmlns:p14="http://schemas.microsoft.com/office/powerpoint/2010/main" val="1119316909"/>
              </p:ext>
            </p:extLst>
          </p:nvPr>
        </p:nvGraphicFramePr>
        <p:xfrm>
          <a:off x="139700" y="3519488"/>
          <a:ext cx="8864600" cy="2560638"/>
        </p:xfrm>
        <a:graphic>
          <a:graphicData uri="http://schemas.openxmlformats.org/drawingml/2006/chart">
            <c:chart xmlns:c="http://schemas.openxmlformats.org/drawingml/2006/chart" xmlns:r="http://schemas.openxmlformats.org/officeDocument/2006/relationships" r:id="rId72"/>
          </a:graphicData>
        </a:graphic>
      </p:graphicFrame>
      <p:cxnSp>
        <p:nvCxnSpPr>
          <p:cNvPr id="300" name="Conector recto 299">
            <a:extLst>
              <a:ext uri="{FF2B5EF4-FFF2-40B4-BE49-F238E27FC236}">
                <a16:creationId xmlns:a16="http://schemas.microsoft.com/office/drawing/2014/main" id="{33714215-8793-4A0E-BBCE-0BFE10502E72}"/>
              </a:ext>
            </a:extLst>
          </p:cNvPr>
          <p:cNvCxnSpPr/>
          <p:nvPr>
            <p:custDataLst>
              <p:tags r:id="rId5"/>
            </p:custDataLst>
          </p:nvPr>
        </p:nvCxnSpPr>
        <p:spPr bwMode="gray">
          <a:xfrm>
            <a:off x="8356600" y="4848225"/>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3" name="Conector recto 302">
            <a:extLst>
              <a:ext uri="{FF2B5EF4-FFF2-40B4-BE49-F238E27FC236}">
                <a16:creationId xmlns:a16="http://schemas.microsoft.com/office/drawing/2014/main" id="{C25548E3-ACE6-45D8-988F-59CE4EF0847E}"/>
              </a:ext>
            </a:extLst>
          </p:cNvPr>
          <p:cNvCxnSpPr/>
          <p:nvPr>
            <p:custDataLst>
              <p:tags r:id="rId6"/>
            </p:custDataLst>
          </p:nvPr>
        </p:nvCxnSpPr>
        <p:spPr bwMode="gray">
          <a:xfrm>
            <a:off x="8759825" y="3578225"/>
            <a:ext cx="0" cy="127000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1" name="Conector recto 300">
            <a:extLst>
              <a:ext uri="{FF2B5EF4-FFF2-40B4-BE49-F238E27FC236}">
                <a16:creationId xmlns:a16="http://schemas.microsoft.com/office/drawing/2014/main" id="{5ABE870C-668F-40FC-916A-82521088EA9F}"/>
              </a:ext>
            </a:extLst>
          </p:cNvPr>
          <p:cNvCxnSpPr/>
          <p:nvPr>
            <p:custDataLst>
              <p:tags r:id="rId7"/>
            </p:custDataLst>
          </p:nvPr>
        </p:nvCxnSpPr>
        <p:spPr bwMode="gray">
          <a:xfrm>
            <a:off x="8356600"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2" name="Conector recto 301">
            <a:extLst>
              <a:ext uri="{FF2B5EF4-FFF2-40B4-BE49-F238E27FC236}">
                <a16:creationId xmlns:a16="http://schemas.microsoft.com/office/drawing/2014/main" id="{42A95B6D-6C52-4602-9090-022DF75DF4D6}"/>
              </a:ext>
            </a:extLst>
          </p:cNvPr>
          <p:cNvCxnSpPr/>
          <p:nvPr>
            <p:custDataLst>
              <p:tags r:id="rId8"/>
            </p:custDataLst>
          </p:nvPr>
        </p:nvCxnSpPr>
        <p:spPr bwMode="gray">
          <a:xfrm>
            <a:off x="8356600" y="3578225"/>
            <a:ext cx="0" cy="127000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D410819C-0606-4329-A139-A05BCF3B0311}"/>
              </a:ext>
            </a:extLst>
          </p:cNvPr>
          <p:cNvCxnSpPr/>
          <p:nvPr>
            <p:custDataLst>
              <p:tags r:id="rId9"/>
            </p:custDataLst>
          </p:nvPr>
        </p:nvCxnSpPr>
        <p:spPr bwMode="gray">
          <a:xfrm>
            <a:off x="7632700" y="4943475"/>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9" name="Conector recto 298">
            <a:extLst>
              <a:ext uri="{FF2B5EF4-FFF2-40B4-BE49-F238E27FC236}">
                <a16:creationId xmlns:a16="http://schemas.microsoft.com/office/drawing/2014/main" id="{CE1525B7-A9F0-4FEB-B00C-9306AADD3CDB}"/>
              </a:ext>
            </a:extLst>
          </p:cNvPr>
          <p:cNvCxnSpPr/>
          <p:nvPr>
            <p:custDataLst>
              <p:tags r:id="rId10"/>
            </p:custDataLst>
          </p:nvPr>
        </p:nvCxnSpPr>
        <p:spPr bwMode="gray">
          <a:xfrm>
            <a:off x="8035925" y="3578225"/>
            <a:ext cx="0" cy="136525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8" name="Conector recto 297">
            <a:extLst>
              <a:ext uri="{FF2B5EF4-FFF2-40B4-BE49-F238E27FC236}">
                <a16:creationId xmlns:a16="http://schemas.microsoft.com/office/drawing/2014/main" id="{44D48330-A111-4F0F-9CEA-E8CF2CF59DA7}"/>
              </a:ext>
            </a:extLst>
          </p:cNvPr>
          <p:cNvCxnSpPr/>
          <p:nvPr>
            <p:custDataLst>
              <p:tags r:id="rId11"/>
            </p:custDataLst>
          </p:nvPr>
        </p:nvCxnSpPr>
        <p:spPr bwMode="gray">
          <a:xfrm>
            <a:off x="7632700" y="3578225"/>
            <a:ext cx="0" cy="136525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7" name="Conector recto 296">
            <a:extLst>
              <a:ext uri="{FF2B5EF4-FFF2-40B4-BE49-F238E27FC236}">
                <a16:creationId xmlns:a16="http://schemas.microsoft.com/office/drawing/2014/main" id="{87AF82DF-7404-4378-B20B-C93A76BDD386}"/>
              </a:ext>
            </a:extLst>
          </p:cNvPr>
          <p:cNvCxnSpPr/>
          <p:nvPr>
            <p:custDataLst>
              <p:tags r:id="rId12"/>
            </p:custDataLst>
          </p:nvPr>
        </p:nvCxnSpPr>
        <p:spPr bwMode="gray">
          <a:xfrm>
            <a:off x="7632700"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01A6C730-D4A0-433B-8BD2-B8A63D25FDFD}"/>
              </a:ext>
            </a:extLst>
          </p:cNvPr>
          <p:cNvCxnSpPr/>
          <p:nvPr>
            <p:custDataLst>
              <p:tags r:id="rId13"/>
            </p:custDataLst>
          </p:nvPr>
        </p:nvCxnSpPr>
        <p:spPr bwMode="gray">
          <a:xfrm>
            <a:off x="6907213" y="5254625"/>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5" name="Conector recto 294">
            <a:extLst>
              <a:ext uri="{FF2B5EF4-FFF2-40B4-BE49-F238E27FC236}">
                <a16:creationId xmlns:a16="http://schemas.microsoft.com/office/drawing/2014/main" id="{890EF188-9D64-47E1-A86C-A878FBECA66E}"/>
              </a:ext>
            </a:extLst>
          </p:cNvPr>
          <p:cNvCxnSpPr/>
          <p:nvPr>
            <p:custDataLst>
              <p:tags r:id="rId14"/>
            </p:custDataLst>
          </p:nvPr>
        </p:nvCxnSpPr>
        <p:spPr bwMode="gray">
          <a:xfrm>
            <a:off x="7310438" y="3578225"/>
            <a:ext cx="0" cy="167640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4" name="Conector recto 293">
            <a:extLst>
              <a:ext uri="{FF2B5EF4-FFF2-40B4-BE49-F238E27FC236}">
                <a16:creationId xmlns:a16="http://schemas.microsoft.com/office/drawing/2014/main" id="{AB2A0A10-EB35-4F63-934C-DFD1B9EE8658}"/>
              </a:ext>
            </a:extLst>
          </p:cNvPr>
          <p:cNvCxnSpPr/>
          <p:nvPr>
            <p:custDataLst>
              <p:tags r:id="rId15"/>
            </p:custDataLst>
          </p:nvPr>
        </p:nvCxnSpPr>
        <p:spPr bwMode="gray">
          <a:xfrm>
            <a:off x="6907213" y="3578225"/>
            <a:ext cx="0" cy="167640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3" name="Conector recto 292">
            <a:extLst>
              <a:ext uri="{FF2B5EF4-FFF2-40B4-BE49-F238E27FC236}">
                <a16:creationId xmlns:a16="http://schemas.microsoft.com/office/drawing/2014/main" id="{E07135BC-A957-4DDA-857B-04C073A074E5}"/>
              </a:ext>
            </a:extLst>
          </p:cNvPr>
          <p:cNvCxnSpPr/>
          <p:nvPr>
            <p:custDataLst>
              <p:tags r:id="rId16"/>
            </p:custDataLst>
          </p:nvPr>
        </p:nvCxnSpPr>
        <p:spPr bwMode="gray">
          <a:xfrm>
            <a:off x="6907213"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8" name="Conector recto 287">
            <a:extLst>
              <a:ext uri="{FF2B5EF4-FFF2-40B4-BE49-F238E27FC236}">
                <a16:creationId xmlns:a16="http://schemas.microsoft.com/office/drawing/2014/main" id="{BF539C22-6390-4826-962A-4322E486E5ED}"/>
              </a:ext>
            </a:extLst>
          </p:cNvPr>
          <p:cNvCxnSpPr/>
          <p:nvPr>
            <p:custDataLst>
              <p:tags r:id="rId17"/>
            </p:custDataLst>
          </p:nvPr>
        </p:nvCxnSpPr>
        <p:spPr bwMode="gray">
          <a:xfrm>
            <a:off x="6181725" y="5159375"/>
            <a:ext cx="403225" cy="0"/>
          </a:xfrm>
          <a:prstGeom prst="line">
            <a:avLst/>
          </a:prstGeom>
          <a:ln w="9525" cap="flat" cmpd="sng" algn="ctr">
            <a:solidFill>
              <a:schemeClr val="accen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1" name="Conector recto 290">
            <a:extLst>
              <a:ext uri="{FF2B5EF4-FFF2-40B4-BE49-F238E27FC236}">
                <a16:creationId xmlns:a16="http://schemas.microsoft.com/office/drawing/2014/main" id="{FFF3ED73-96D9-4CE7-8450-83790979DEFE}"/>
              </a:ext>
            </a:extLst>
          </p:cNvPr>
          <p:cNvCxnSpPr/>
          <p:nvPr>
            <p:custDataLst>
              <p:tags r:id="rId18"/>
            </p:custDataLst>
          </p:nvPr>
        </p:nvCxnSpPr>
        <p:spPr bwMode="gray">
          <a:xfrm>
            <a:off x="6584950" y="3578225"/>
            <a:ext cx="0" cy="158115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0" name="Conector recto 289">
            <a:extLst>
              <a:ext uri="{FF2B5EF4-FFF2-40B4-BE49-F238E27FC236}">
                <a16:creationId xmlns:a16="http://schemas.microsoft.com/office/drawing/2014/main" id="{6F37EC8B-CE9A-47C2-9D1D-4EA78E09084F}"/>
              </a:ext>
            </a:extLst>
          </p:cNvPr>
          <p:cNvCxnSpPr/>
          <p:nvPr>
            <p:custDataLst>
              <p:tags r:id="rId19"/>
            </p:custDataLst>
          </p:nvPr>
        </p:nvCxnSpPr>
        <p:spPr bwMode="gray">
          <a:xfrm>
            <a:off x="6181725" y="3578225"/>
            <a:ext cx="0" cy="158115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9" name="Conector recto 288">
            <a:extLst>
              <a:ext uri="{FF2B5EF4-FFF2-40B4-BE49-F238E27FC236}">
                <a16:creationId xmlns:a16="http://schemas.microsoft.com/office/drawing/2014/main" id="{41774CBC-24D7-48FB-AF7D-B85B3BD2BC89}"/>
              </a:ext>
            </a:extLst>
          </p:cNvPr>
          <p:cNvCxnSpPr/>
          <p:nvPr>
            <p:custDataLst>
              <p:tags r:id="rId20"/>
            </p:custDataLst>
          </p:nvPr>
        </p:nvCxnSpPr>
        <p:spPr bwMode="gray">
          <a:xfrm>
            <a:off x="6181725" y="3578225"/>
            <a:ext cx="403225" cy="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4" name="Conector recto 283">
            <a:extLst>
              <a:ext uri="{FF2B5EF4-FFF2-40B4-BE49-F238E27FC236}">
                <a16:creationId xmlns:a16="http://schemas.microsoft.com/office/drawing/2014/main" id="{A41EE2BD-F7A3-4A92-980F-7714E2BEF26F}"/>
              </a:ext>
            </a:extLst>
          </p:cNvPr>
          <p:cNvCxnSpPr/>
          <p:nvPr>
            <p:custDataLst>
              <p:tags r:id="rId21"/>
            </p:custDataLst>
          </p:nvPr>
        </p:nvCxnSpPr>
        <p:spPr bwMode="gray">
          <a:xfrm>
            <a:off x="5457825" y="4344988"/>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7" name="Conector recto 286">
            <a:extLst>
              <a:ext uri="{FF2B5EF4-FFF2-40B4-BE49-F238E27FC236}">
                <a16:creationId xmlns:a16="http://schemas.microsoft.com/office/drawing/2014/main" id="{1993DE83-DCF3-4396-BBC7-1C618974C499}"/>
              </a:ext>
            </a:extLst>
          </p:cNvPr>
          <p:cNvCxnSpPr/>
          <p:nvPr>
            <p:custDataLst>
              <p:tags r:id="rId22"/>
            </p:custDataLst>
          </p:nvPr>
        </p:nvCxnSpPr>
        <p:spPr bwMode="gray">
          <a:xfrm>
            <a:off x="5861050" y="3578225"/>
            <a:ext cx="0" cy="76676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5" name="Conector recto 284">
            <a:extLst>
              <a:ext uri="{FF2B5EF4-FFF2-40B4-BE49-F238E27FC236}">
                <a16:creationId xmlns:a16="http://schemas.microsoft.com/office/drawing/2014/main" id="{86658000-ABB2-4591-880D-BC5D995831C7}"/>
              </a:ext>
            </a:extLst>
          </p:cNvPr>
          <p:cNvCxnSpPr/>
          <p:nvPr>
            <p:custDataLst>
              <p:tags r:id="rId23"/>
            </p:custDataLst>
          </p:nvPr>
        </p:nvCxnSpPr>
        <p:spPr bwMode="gray">
          <a:xfrm>
            <a:off x="5457825"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6" name="Conector recto 285">
            <a:extLst>
              <a:ext uri="{FF2B5EF4-FFF2-40B4-BE49-F238E27FC236}">
                <a16:creationId xmlns:a16="http://schemas.microsoft.com/office/drawing/2014/main" id="{8C7368C3-DEA0-496B-AD87-555A41D3A766}"/>
              </a:ext>
            </a:extLst>
          </p:cNvPr>
          <p:cNvCxnSpPr/>
          <p:nvPr>
            <p:custDataLst>
              <p:tags r:id="rId24"/>
            </p:custDataLst>
          </p:nvPr>
        </p:nvCxnSpPr>
        <p:spPr bwMode="gray">
          <a:xfrm>
            <a:off x="5457825" y="3578225"/>
            <a:ext cx="0" cy="76676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3" name="Conector recto 362">
            <a:extLst>
              <a:ext uri="{FF2B5EF4-FFF2-40B4-BE49-F238E27FC236}">
                <a16:creationId xmlns:a16="http://schemas.microsoft.com/office/drawing/2014/main" id="{1CEC4783-4594-4457-9F19-223757AB46D2}"/>
              </a:ext>
            </a:extLst>
          </p:cNvPr>
          <p:cNvCxnSpPr/>
          <p:nvPr>
            <p:custDataLst>
              <p:tags r:id="rId25"/>
            </p:custDataLst>
          </p:nvPr>
        </p:nvCxnSpPr>
        <p:spPr bwMode="gray">
          <a:xfrm>
            <a:off x="5135563" y="3578225"/>
            <a:ext cx="0" cy="2390775"/>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2" name="Conector recto 361">
            <a:extLst>
              <a:ext uri="{FF2B5EF4-FFF2-40B4-BE49-F238E27FC236}">
                <a16:creationId xmlns:a16="http://schemas.microsoft.com/office/drawing/2014/main" id="{6A567CF6-2DCF-4098-AA48-CF1EA4CD9965}"/>
              </a:ext>
            </a:extLst>
          </p:cNvPr>
          <p:cNvCxnSpPr/>
          <p:nvPr>
            <p:custDataLst>
              <p:tags r:id="rId26"/>
            </p:custDataLst>
          </p:nvPr>
        </p:nvCxnSpPr>
        <p:spPr bwMode="gray">
          <a:xfrm>
            <a:off x="4732338" y="3578225"/>
            <a:ext cx="0" cy="2390775"/>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1" name="Conector recto 360">
            <a:extLst>
              <a:ext uri="{FF2B5EF4-FFF2-40B4-BE49-F238E27FC236}">
                <a16:creationId xmlns:a16="http://schemas.microsoft.com/office/drawing/2014/main" id="{D8DE5DA2-85EC-4036-B6FC-22E3095C7A17}"/>
              </a:ext>
            </a:extLst>
          </p:cNvPr>
          <p:cNvCxnSpPr/>
          <p:nvPr>
            <p:custDataLst>
              <p:tags r:id="rId27"/>
            </p:custDataLst>
          </p:nvPr>
        </p:nvCxnSpPr>
        <p:spPr bwMode="gray">
          <a:xfrm>
            <a:off x="4732338" y="3578225"/>
            <a:ext cx="403225" cy="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8F051799-9FC2-4037-BBE9-7593AAECE2C0}"/>
              </a:ext>
            </a:extLst>
          </p:cNvPr>
          <p:cNvCxnSpPr/>
          <p:nvPr>
            <p:custDataLst>
              <p:tags r:id="rId28"/>
            </p:custDataLst>
          </p:nvPr>
        </p:nvCxnSpPr>
        <p:spPr bwMode="gray">
          <a:xfrm>
            <a:off x="4006850" y="4727575"/>
            <a:ext cx="403225" cy="0"/>
          </a:xfrm>
          <a:prstGeom prst="line">
            <a:avLst/>
          </a:prstGeom>
          <a:ln w="9525" cap="flat" cmpd="sng" algn="ctr">
            <a:solidFill>
              <a:schemeClr val="accen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0" name="Conector recto 279">
            <a:extLst>
              <a:ext uri="{FF2B5EF4-FFF2-40B4-BE49-F238E27FC236}">
                <a16:creationId xmlns:a16="http://schemas.microsoft.com/office/drawing/2014/main" id="{00BE9422-0BDD-4070-AB2D-1E98511B84A9}"/>
              </a:ext>
            </a:extLst>
          </p:cNvPr>
          <p:cNvCxnSpPr/>
          <p:nvPr>
            <p:custDataLst>
              <p:tags r:id="rId29"/>
            </p:custDataLst>
          </p:nvPr>
        </p:nvCxnSpPr>
        <p:spPr bwMode="gray">
          <a:xfrm>
            <a:off x="4410075" y="3578225"/>
            <a:ext cx="0" cy="114935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8" name="Conector recto 277">
            <a:extLst>
              <a:ext uri="{FF2B5EF4-FFF2-40B4-BE49-F238E27FC236}">
                <a16:creationId xmlns:a16="http://schemas.microsoft.com/office/drawing/2014/main" id="{0B78A462-9793-44D9-8A85-3A742AB390D4}"/>
              </a:ext>
            </a:extLst>
          </p:cNvPr>
          <p:cNvCxnSpPr/>
          <p:nvPr>
            <p:custDataLst>
              <p:tags r:id="rId30"/>
            </p:custDataLst>
          </p:nvPr>
        </p:nvCxnSpPr>
        <p:spPr bwMode="gray">
          <a:xfrm>
            <a:off x="4006850" y="3578225"/>
            <a:ext cx="403225" cy="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9" name="Conector recto 278">
            <a:extLst>
              <a:ext uri="{FF2B5EF4-FFF2-40B4-BE49-F238E27FC236}">
                <a16:creationId xmlns:a16="http://schemas.microsoft.com/office/drawing/2014/main" id="{F72B12EA-BF59-474D-846F-27A1554D5418}"/>
              </a:ext>
            </a:extLst>
          </p:cNvPr>
          <p:cNvCxnSpPr/>
          <p:nvPr>
            <p:custDataLst>
              <p:tags r:id="rId31"/>
            </p:custDataLst>
          </p:nvPr>
        </p:nvCxnSpPr>
        <p:spPr bwMode="gray">
          <a:xfrm>
            <a:off x="4006850" y="3578225"/>
            <a:ext cx="0" cy="114935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3" name="Conector recto 272">
            <a:extLst>
              <a:ext uri="{FF2B5EF4-FFF2-40B4-BE49-F238E27FC236}">
                <a16:creationId xmlns:a16="http://schemas.microsoft.com/office/drawing/2014/main" id="{FFF75C04-C487-4F58-9BF6-A3AD6D335521}"/>
              </a:ext>
            </a:extLst>
          </p:cNvPr>
          <p:cNvCxnSpPr/>
          <p:nvPr>
            <p:custDataLst>
              <p:tags r:id="rId32"/>
            </p:custDataLst>
          </p:nvPr>
        </p:nvCxnSpPr>
        <p:spPr bwMode="gray">
          <a:xfrm>
            <a:off x="3282950" y="4560888"/>
            <a:ext cx="403225" cy="0"/>
          </a:xfrm>
          <a:prstGeom prst="line">
            <a:avLst/>
          </a:prstGeom>
          <a:ln w="9525" cap="flat" cmpd="sng" algn="ctr">
            <a:solidFill>
              <a:schemeClr val="accen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4" name="Conector recto 273">
            <a:extLst>
              <a:ext uri="{FF2B5EF4-FFF2-40B4-BE49-F238E27FC236}">
                <a16:creationId xmlns:a16="http://schemas.microsoft.com/office/drawing/2014/main" id="{86F18A62-DB61-4921-9BF3-EEAB49707A7F}"/>
              </a:ext>
            </a:extLst>
          </p:cNvPr>
          <p:cNvCxnSpPr/>
          <p:nvPr>
            <p:custDataLst>
              <p:tags r:id="rId33"/>
            </p:custDataLst>
          </p:nvPr>
        </p:nvCxnSpPr>
        <p:spPr bwMode="gray">
          <a:xfrm>
            <a:off x="3282950" y="3578225"/>
            <a:ext cx="403225" cy="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5" name="Conector recto 274">
            <a:extLst>
              <a:ext uri="{FF2B5EF4-FFF2-40B4-BE49-F238E27FC236}">
                <a16:creationId xmlns:a16="http://schemas.microsoft.com/office/drawing/2014/main" id="{2DAFD03C-715A-4362-A35A-C715C2E53809}"/>
              </a:ext>
            </a:extLst>
          </p:cNvPr>
          <p:cNvCxnSpPr/>
          <p:nvPr>
            <p:custDataLst>
              <p:tags r:id="rId34"/>
            </p:custDataLst>
          </p:nvPr>
        </p:nvCxnSpPr>
        <p:spPr bwMode="gray">
          <a:xfrm>
            <a:off x="3282950" y="3578226"/>
            <a:ext cx="0" cy="982663"/>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6" name="Conector recto 275">
            <a:extLst>
              <a:ext uri="{FF2B5EF4-FFF2-40B4-BE49-F238E27FC236}">
                <a16:creationId xmlns:a16="http://schemas.microsoft.com/office/drawing/2014/main" id="{12C4AE2D-EE62-4EAE-9CDC-4C25B87DA2FD}"/>
              </a:ext>
            </a:extLst>
          </p:cNvPr>
          <p:cNvCxnSpPr/>
          <p:nvPr>
            <p:custDataLst>
              <p:tags r:id="rId35"/>
            </p:custDataLst>
          </p:nvPr>
        </p:nvCxnSpPr>
        <p:spPr bwMode="gray">
          <a:xfrm>
            <a:off x="3686175" y="3578226"/>
            <a:ext cx="0" cy="982663"/>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9" name="Conector recto 268">
            <a:extLst>
              <a:ext uri="{FF2B5EF4-FFF2-40B4-BE49-F238E27FC236}">
                <a16:creationId xmlns:a16="http://schemas.microsoft.com/office/drawing/2014/main" id="{2BFB95A6-67C7-4C1C-B802-179F9361D144}"/>
              </a:ext>
            </a:extLst>
          </p:cNvPr>
          <p:cNvCxnSpPr/>
          <p:nvPr>
            <p:custDataLst>
              <p:tags r:id="rId36"/>
            </p:custDataLst>
          </p:nvPr>
        </p:nvCxnSpPr>
        <p:spPr bwMode="gray">
          <a:xfrm>
            <a:off x="2557463" y="4249738"/>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2" name="Conector recto 271">
            <a:extLst>
              <a:ext uri="{FF2B5EF4-FFF2-40B4-BE49-F238E27FC236}">
                <a16:creationId xmlns:a16="http://schemas.microsoft.com/office/drawing/2014/main" id="{B12544EB-37B3-4E65-B08C-B723E038ADBF}"/>
              </a:ext>
            </a:extLst>
          </p:cNvPr>
          <p:cNvCxnSpPr/>
          <p:nvPr>
            <p:custDataLst>
              <p:tags r:id="rId37"/>
            </p:custDataLst>
          </p:nvPr>
        </p:nvCxnSpPr>
        <p:spPr bwMode="gray">
          <a:xfrm>
            <a:off x="2960688" y="3578225"/>
            <a:ext cx="0" cy="67151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0" name="Conector recto 269">
            <a:extLst>
              <a:ext uri="{FF2B5EF4-FFF2-40B4-BE49-F238E27FC236}">
                <a16:creationId xmlns:a16="http://schemas.microsoft.com/office/drawing/2014/main" id="{BA1981D5-BDB8-40CB-9153-1A45C353C471}"/>
              </a:ext>
            </a:extLst>
          </p:cNvPr>
          <p:cNvCxnSpPr/>
          <p:nvPr>
            <p:custDataLst>
              <p:tags r:id="rId38"/>
            </p:custDataLst>
          </p:nvPr>
        </p:nvCxnSpPr>
        <p:spPr bwMode="gray">
          <a:xfrm>
            <a:off x="2557463"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1" name="Conector recto 270">
            <a:extLst>
              <a:ext uri="{FF2B5EF4-FFF2-40B4-BE49-F238E27FC236}">
                <a16:creationId xmlns:a16="http://schemas.microsoft.com/office/drawing/2014/main" id="{39E6BDC3-413E-4EA1-9120-E9AFE1A56158}"/>
              </a:ext>
            </a:extLst>
          </p:cNvPr>
          <p:cNvCxnSpPr/>
          <p:nvPr>
            <p:custDataLst>
              <p:tags r:id="rId39"/>
            </p:custDataLst>
          </p:nvPr>
        </p:nvCxnSpPr>
        <p:spPr bwMode="gray">
          <a:xfrm>
            <a:off x="2557463" y="3578225"/>
            <a:ext cx="0" cy="67151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795B1370-2F48-49E8-A439-F479286D2A8A}"/>
              </a:ext>
            </a:extLst>
          </p:cNvPr>
          <p:cNvCxnSpPr/>
          <p:nvPr>
            <p:custDataLst>
              <p:tags r:id="rId40"/>
            </p:custDataLst>
          </p:nvPr>
        </p:nvCxnSpPr>
        <p:spPr bwMode="gray">
          <a:xfrm>
            <a:off x="1831975" y="5135563"/>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8" name="Conector recto 267">
            <a:extLst>
              <a:ext uri="{FF2B5EF4-FFF2-40B4-BE49-F238E27FC236}">
                <a16:creationId xmlns:a16="http://schemas.microsoft.com/office/drawing/2014/main" id="{AED489B6-698E-4B75-BE7B-D4AA4457AF03}"/>
              </a:ext>
            </a:extLst>
          </p:cNvPr>
          <p:cNvCxnSpPr/>
          <p:nvPr>
            <p:custDataLst>
              <p:tags r:id="rId41"/>
            </p:custDataLst>
          </p:nvPr>
        </p:nvCxnSpPr>
        <p:spPr bwMode="gray">
          <a:xfrm>
            <a:off x="2235200" y="3578225"/>
            <a:ext cx="0" cy="1557338"/>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6" name="Conector recto 265">
            <a:extLst>
              <a:ext uri="{FF2B5EF4-FFF2-40B4-BE49-F238E27FC236}">
                <a16:creationId xmlns:a16="http://schemas.microsoft.com/office/drawing/2014/main" id="{9B064241-B6BA-4316-BE3B-30824F8DAA4A}"/>
              </a:ext>
            </a:extLst>
          </p:cNvPr>
          <p:cNvCxnSpPr/>
          <p:nvPr>
            <p:custDataLst>
              <p:tags r:id="rId42"/>
            </p:custDataLst>
          </p:nvPr>
        </p:nvCxnSpPr>
        <p:spPr bwMode="gray">
          <a:xfrm>
            <a:off x="1831975"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7" name="Conector recto 266">
            <a:extLst>
              <a:ext uri="{FF2B5EF4-FFF2-40B4-BE49-F238E27FC236}">
                <a16:creationId xmlns:a16="http://schemas.microsoft.com/office/drawing/2014/main" id="{3EFF5AF2-C385-4FF4-87F4-1C31E1E65AB7}"/>
              </a:ext>
            </a:extLst>
          </p:cNvPr>
          <p:cNvCxnSpPr/>
          <p:nvPr>
            <p:custDataLst>
              <p:tags r:id="rId43"/>
            </p:custDataLst>
          </p:nvPr>
        </p:nvCxnSpPr>
        <p:spPr bwMode="gray">
          <a:xfrm>
            <a:off x="1831975" y="3578225"/>
            <a:ext cx="0" cy="1557338"/>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Conector recto 260">
            <a:extLst>
              <a:ext uri="{FF2B5EF4-FFF2-40B4-BE49-F238E27FC236}">
                <a16:creationId xmlns:a16="http://schemas.microsoft.com/office/drawing/2014/main" id="{BA8B9E66-D738-4E39-B255-F0AACA90A7CF}"/>
              </a:ext>
            </a:extLst>
          </p:cNvPr>
          <p:cNvCxnSpPr/>
          <p:nvPr>
            <p:custDataLst>
              <p:tags r:id="rId44"/>
            </p:custDataLst>
          </p:nvPr>
        </p:nvCxnSpPr>
        <p:spPr bwMode="gray">
          <a:xfrm>
            <a:off x="1108075" y="4895850"/>
            <a:ext cx="403225" cy="0"/>
          </a:xfrm>
          <a:prstGeom prst="line">
            <a:avLst/>
          </a:prstGeom>
          <a:ln w="9525" cap="flat" cmpd="sng" algn="ctr">
            <a:solidFill>
              <a:schemeClr val="accent1"/>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3" name="Conector recto 262">
            <a:extLst>
              <a:ext uri="{FF2B5EF4-FFF2-40B4-BE49-F238E27FC236}">
                <a16:creationId xmlns:a16="http://schemas.microsoft.com/office/drawing/2014/main" id="{1F17092E-F751-4AEC-95AA-2B2DBEE0FB82}"/>
              </a:ext>
            </a:extLst>
          </p:cNvPr>
          <p:cNvCxnSpPr/>
          <p:nvPr>
            <p:custDataLst>
              <p:tags r:id="rId45"/>
            </p:custDataLst>
          </p:nvPr>
        </p:nvCxnSpPr>
        <p:spPr bwMode="gray">
          <a:xfrm>
            <a:off x="1108075" y="3578226"/>
            <a:ext cx="0" cy="1317625"/>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2" name="Conector recto 261">
            <a:extLst>
              <a:ext uri="{FF2B5EF4-FFF2-40B4-BE49-F238E27FC236}">
                <a16:creationId xmlns:a16="http://schemas.microsoft.com/office/drawing/2014/main" id="{14761686-270D-43C7-91F9-C5EAD2ACD3B5}"/>
              </a:ext>
            </a:extLst>
          </p:cNvPr>
          <p:cNvCxnSpPr/>
          <p:nvPr>
            <p:custDataLst>
              <p:tags r:id="rId46"/>
            </p:custDataLst>
          </p:nvPr>
        </p:nvCxnSpPr>
        <p:spPr bwMode="gray">
          <a:xfrm>
            <a:off x="1108075" y="3578225"/>
            <a:ext cx="403225" cy="0"/>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4" name="Conector recto 263">
            <a:extLst>
              <a:ext uri="{FF2B5EF4-FFF2-40B4-BE49-F238E27FC236}">
                <a16:creationId xmlns:a16="http://schemas.microsoft.com/office/drawing/2014/main" id="{C6481B3A-E01C-4971-B4C9-122007F79B71}"/>
              </a:ext>
            </a:extLst>
          </p:cNvPr>
          <p:cNvCxnSpPr/>
          <p:nvPr>
            <p:custDataLst>
              <p:tags r:id="rId47"/>
            </p:custDataLst>
          </p:nvPr>
        </p:nvCxnSpPr>
        <p:spPr bwMode="gray">
          <a:xfrm>
            <a:off x="1511300" y="3578226"/>
            <a:ext cx="0" cy="1317625"/>
          </a:xfrm>
          <a:prstGeom prst="line">
            <a:avLst/>
          </a:prstGeom>
          <a:ln w="9525" cap="flat" cmpd="sng" algn="ctr">
            <a:solidFill>
              <a:schemeClr val="accent1"/>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id="{0AB98A84-5921-4F8D-9FD7-EF48D74D5CD5}"/>
              </a:ext>
            </a:extLst>
          </p:cNvPr>
          <p:cNvCxnSpPr/>
          <p:nvPr>
            <p:custDataLst>
              <p:tags r:id="rId48"/>
            </p:custDataLst>
          </p:nvPr>
        </p:nvCxnSpPr>
        <p:spPr bwMode="gray">
          <a:xfrm>
            <a:off x="382588" y="4776788"/>
            <a:ext cx="403225" cy="0"/>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9" name="Conector recto 258">
            <a:extLst>
              <a:ext uri="{FF2B5EF4-FFF2-40B4-BE49-F238E27FC236}">
                <a16:creationId xmlns:a16="http://schemas.microsoft.com/office/drawing/2014/main" id="{75F4F958-FC0A-44F6-B43E-71244EF03937}"/>
              </a:ext>
            </a:extLst>
          </p:cNvPr>
          <p:cNvCxnSpPr/>
          <p:nvPr>
            <p:custDataLst>
              <p:tags r:id="rId49"/>
            </p:custDataLst>
          </p:nvPr>
        </p:nvCxnSpPr>
        <p:spPr bwMode="gray">
          <a:xfrm>
            <a:off x="382588" y="3578225"/>
            <a:ext cx="0" cy="119856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0" name="Conector recto 259">
            <a:extLst>
              <a:ext uri="{FF2B5EF4-FFF2-40B4-BE49-F238E27FC236}">
                <a16:creationId xmlns:a16="http://schemas.microsoft.com/office/drawing/2014/main" id="{64D3322F-4A72-4583-A17B-62A46F56E6C0}"/>
              </a:ext>
            </a:extLst>
          </p:cNvPr>
          <p:cNvCxnSpPr/>
          <p:nvPr>
            <p:custDataLst>
              <p:tags r:id="rId50"/>
            </p:custDataLst>
          </p:nvPr>
        </p:nvCxnSpPr>
        <p:spPr bwMode="gray">
          <a:xfrm>
            <a:off x="785813" y="3578225"/>
            <a:ext cx="0" cy="1198563"/>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Conector recto 257">
            <a:extLst>
              <a:ext uri="{FF2B5EF4-FFF2-40B4-BE49-F238E27FC236}">
                <a16:creationId xmlns:a16="http://schemas.microsoft.com/office/drawing/2014/main" id="{01885EFC-00F4-4828-9B3A-4E72CDB8EA5D}"/>
              </a:ext>
            </a:extLst>
          </p:cNvPr>
          <p:cNvCxnSpPr/>
          <p:nvPr>
            <p:custDataLst>
              <p:tags r:id="rId51"/>
            </p:custDataLst>
          </p:nvPr>
        </p:nvCxnSpPr>
        <p:spPr bwMode="gray">
          <a:xfrm>
            <a:off x="382588" y="3578225"/>
            <a:ext cx="403225" cy="0"/>
          </a:xfrm>
          <a:prstGeom prst="line">
            <a:avLst/>
          </a:prstGeom>
          <a:ln w="9525" cap="flat" cmpd="sng" algn="ctr">
            <a:solidFill>
              <a:schemeClr val="accent6"/>
            </a:solidFill>
            <a:prstDash val="lg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Marcador de texto 2">
            <a:extLst>
              <a:ext uri="{FF2B5EF4-FFF2-40B4-BE49-F238E27FC236}">
                <a16:creationId xmlns:a16="http://schemas.microsoft.com/office/drawing/2014/main" id="{3E2A1918-27F3-4326-8B12-E85634605BC8}"/>
              </a:ext>
            </a:extLst>
          </p:cNvPr>
          <p:cNvSpPr>
            <a:spLocks noGrp="1"/>
          </p:cNvSpPr>
          <p:nvPr>
            <p:custDataLst>
              <p:tags r:id="rId52"/>
            </p:custDataLst>
          </p:nvPr>
        </p:nvSpPr>
        <p:spPr bwMode="auto">
          <a:xfrm>
            <a:off x="2544763" y="6059488"/>
            <a:ext cx="428625" cy="27305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614D9C04-9C99-4DA2-8E07-B6F065128AF0}" type="datetime'N''''''''u''''e''v''a'' ''Z''e''''''l''''''a''n''''''''''da'''">
              <a:rPr lang="es-ES" altLang="en-US" sz="1000" b="1" smtClean="0">
                <a:sym typeface="+mn-lt"/>
              </a:rPr>
              <a:pPr/>
              <a:t>Nueva Zelanda</a:t>
            </a:fld>
            <a:endParaRPr lang="es-ES" sz="1000" b="1" dirty="0">
              <a:sym typeface="+mn-lt"/>
            </a:endParaRPr>
          </a:p>
        </p:txBody>
      </p:sp>
      <p:sp>
        <p:nvSpPr>
          <p:cNvPr id="117" name="Marcador de texto 2">
            <a:extLst>
              <a:ext uri="{FF2B5EF4-FFF2-40B4-BE49-F238E27FC236}">
                <a16:creationId xmlns:a16="http://schemas.microsoft.com/office/drawing/2014/main" id="{A9B46494-5029-4C89-A5A5-A883D666AD8B}"/>
              </a:ext>
            </a:extLst>
          </p:cNvPr>
          <p:cNvSpPr>
            <a:spLocks noGrp="1"/>
          </p:cNvSpPr>
          <p:nvPr>
            <p:custDataLst>
              <p:tags r:id="rId53"/>
            </p:custDataLst>
          </p:nvPr>
        </p:nvSpPr>
        <p:spPr bwMode="auto">
          <a:xfrm>
            <a:off x="6191250" y="6059488"/>
            <a:ext cx="385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18E875B-567A-4139-A4BE-14712CA280F4}" type="datetime'Es''p''''''''a''''''''''''''''ñ''''a'''''''''''''''''''''">
              <a:rPr lang="es-ES" altLang="en-US" sz="1000" b="1" smtClean="0">
                <a:sym typeface="+mn-lt"/>
              </a:rPr>
              <a:pPr/>
              <a:t>España</a:t>
            </a:fld>
            <a:endParaRPr lang="es-ES" sz="1000" b="1" dirty="0">
              <a:sym typeface="+mn-lt"/>
            </a:endParaRPr>
          </a:p>
        </p:txBody>
      </p:sp>
      <p:sp>
        <p:nvSpPr>
          <p:cNvPr id="113" name="Marcador de texto 2">
            <a:extLst>
              <a:ext uri="{FF2B5EF4-FFF2-40B4-BE49-F238E27FC236}">
                <a16:creationId xmlns:a16="http://schemas.microsoft.com/office/drawing/2014/main" id="{97ED2D9D-B1A2-4654-B72F-0493D546240C}"/>
              </a:ext>
            </a:extLst>
          </p:cNvPr>
          <p:cNvSpPr>
            <a:spLocks noGrp="1"/>
          </p:cNvSpPr>
          <p:nvPr>
            <p:custDataLst>
              <p:tags r:id="rId54"/>
            </p:custDataLst>
          </p:nvPr>
        </p:nvSpPr>
        <p:spPr bwMode="auto">
          <a:xfrm>
            <a:off x="3252788" y="6059488"/>
            <a:ext cx="46355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EE36ADF7-1E5F-46E0-9FA8-0A2D55C65959}" type="datetime'''''''N''''''''o''r''''u''e''''ga'''''''''''''''''''''''''''''">
              <a:rPr lang="es-ES" altLang="en-US" sz="1000" b="1" smtClean="0">
                <a:sym typeface="+mn-lt"/>
              </a:rPr>
              <a:pPr/>
              <a:t>Noruega</a:t>
            </a:fld>
            <a:endParaRPr lang="es-ES" sz="1000" b="1" dirty="0">
              <a:sym typeface="+mn-lt"/>
            </a:endParaRPr>
          </a:p>
        </p:txBody>
      </p:sp>
      <p:sp>
        <p:nvSpPr>
          <p:cNvPr id="114" name="Marcador de texto 2">
            <a:extLst>
              <a:ext uri="{FF2B5EF4-FFF2-40B4-BE49-F238E27FC236}">
                <a16:creationId xmlns:a16="http://schemas.microsoft.com/office/drawing/2014/main" id="{C108C92F-6950-4D8C-9F64-EC628F4BB90B}"/>
              </a:ext>
            </a:extLst>
          </p:cNvPr>
          <p:cNvSpPr>
            <a:spLocks noGrp="1"/>
          </p:cNvSpPr>
          <p:nvPr>
            <p:custDataLst>
              <p:tags r:id="rId55"/>
            </p:custDataLst>
          </p:nvPr>
        </p:nvSpPr>
        <p:spPr bwMode="auto">
          <a:xfrm>
            <a:off x="3952875" y="6059488"/>
            <a:ext cx="5111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2F8AC55F-00F0-48B4-801B-6CF5B05C80A2}" type="datetime'''E''''s''''''lo''''ve''''''''''''''''''n''i''''''''''''''a'">
              <a:rPr lang="es-ES" altLang="en-US" sz="1000" b="1" smtClean="0">
                <a:sym typeface="+mn-lt"/>
              </a:rPr>
              <a:pPr/>
              <a:t>Eslovenia</a:t>
            </a:fld>
            <a:endParaRPr lang="es-ES" sz="1000" b="1" dirty="0">
              <a:sym typeface="+mn-lt"/>
            </a:endParaRPr>
          </a:p>
        </p:txBody>
      </p:sp>
      <p:sp>
        <p:nvSpPr>
          <p:cNvPr id="103" name="Marcador de texto 2">
            <a:extLst>
              <a:ext uri="{FF2B5EF4-FFF2-40B4-BE49-F238E27FC236}">
                <a16:creationId xmlns:a16="http://schemas.microsoft.com/office/drawing/2014/main" id="{3E2A1918-27F3-4326-8B12-E85634605BC8}"/>
              </a:ext>
            </a:extLst>
          </p:cNvPr>
          <p:cNvSpPr>
            <a:spLocks noGrp="1"/>
          </p:cNvSpPr>
          <p:nvPr>
            <p:custDataLst>
              <p:tags r:id="rId56"/>
            </p:custDataLst>
          </p:nvPr>
        </p:nvSpPr>
        <p:spPr bwMode="auto">
          <a:xfrm>
            <a:off x="1838325" y="6059488"/>
            <a:ext cx="392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91F33E3-4167-42A9-BADA-E1CDB3B80E2A}" type="datetime'''''Fr''''''''a''''''''''''nc''''i''''''''''''''''a'''''''">
              <a:rPr lang="es-ES" altLang="en-US" sz="1000" b="1" smtClean="0">
                <a:sym typeface="+mn-lt"/>
              </a:rPr>
              <a:pPr/>
              <a:t>Francia</a:t>
            </a:fld>
            <a:endParaRPr lang="es-ES" sz="1000" b="1" dirty="0">
              <a:sym typeface="+mn-lt"/>
            </a:endParaRPr>
          </a:p>
        </p:txBody>
      </p:sp>
      <p:sp>
        <p:nvSpPr>
          <p:cNvPr id="118" name="Marcador de texto 2">
            <a:extLst>
              <a:ext uri="{FF2B5EF4-FFF2-40B4-BE49-F238E27FC236}">
                <a16:creationId xmlns:a16="http://schemas.microsoft.com/office/drawing/2014/main" id="{3AC9B149-0BC8-4A5C-AA17-3AFD16608DBA}"/>
              </a:ext>
            </a:extLst>
          </p:cNvPr>
          <p:cNvSpPr>
            <a:spLocks noGrp="1"/>
          </p:cNvSpPr>
          <p:nvPr>
            <p:custDataLst>
              <p:tags r:id="rId57"/>
            </p:custDataLst>
          </p:nvPr>
        </p:nvSpPr>
        <p:spPr bwMode="auto">
          <a:xfrm>
            <a:off x="6845300" y="6067877"/>
            <a:ext cx="527050" cy="27305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s-ES" sz="1000" b="1" dirty="0">
                <a:sym typeface="+mn-lt"/>
              </a:rPr>
              <a:t>Inglaterra</a:t>
            </a:r>
          </a:p>
        </p:txBody>
      </p:sp>
      <p:sp>
        <p:nvSpPr>
          <p:cNvPr id="115" name="Marcador de texto 2">
            <a:extLst>
              <a:ext uri="{FF2B5EF4-FFF2-40B4-BE49-F238E27FC236}">
                <a16:creationId xmlns:a16="http://schemas.microsoft.com/office/drawing/2014/main" id="{9E318403-245E-4DAF-A6D8-2B822C1A077E}"/>
              </a:ext>
            </a:extLst>
          </p:cNvPr>
          <p:cNvSpPr>
            <a:spLocks noGrp="1"/>
          </p:cNvSpPr>
          <p:nvPr>
            <p:custDataLst>
              <p:tags r:id="rId58"/>
            </p:custDataLst>
          </p:nvPr>
        </p:nvSpPr>
        <p:spPr bwMode="auto">
          <a:xfrm>
            <a:off x="4611688" y="6059488"/>
            <a:ext cx="7016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A1C30582-E25C-40E3-B0B4-9B78FCA075F4}" type="datetime'''C''''o''''''re''''''''a'''' ''d''e''''''''''l'' ''''''s''ur'">
              <a:rPr lang="es-ES" altLang="en-US" sz="1000" b="1" smtClean="0">
                <a:sym typeface="+mn-lt"/>
              </a:rPr>
              <a:pPr/>
              <a:t>Corea del sur</a:t>
            </a:fld>
            <a:endParaRPr lang="es-ES" sz="1000" b="1" dirty="0">
              <a:sym typeface="+mn-lt"/>
            </a:endParaRPr>
          </a:p>
        </p:txBody>
      </p:sp>
      <p:sp>
        <p:nvSpPr>
          <p:cNvPr id="102" name="Marcador de texto 2">
            <a:extLst>
              <a:ext uri="{FF2B5EF4-FFF2-40B4-BE49-F238E27FC236}">
                <a16:creationId xmlns:a16="http://schemas.microsoft.com/office/drawing/2014/main" id="{3E2A1918-27F3-4326-8B12-E85634605BC8}"/>
              </a:ext>
            </a:extLst>
          </p:cNvPr>
          <p:cNvSpPr>
            <a:spLocks noGrp="1"/>
          </p:cNvSpPr>
          <p:nvPr>
            <p:custDataLst>
              <p:tags r:id="rId59"/>
            </p:custDataLst>
          </p:nvPr>
        </p:nvSpPr>
        <p:spPr bwMode="auto">
          <a:xfrm>
            <a:off x="1062038" y="6059488"/>
            <a:ext cx="4953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4E3C342C-E472-4A6A-A930-BB60CD1EA022}" type="datetime'''Fi''nl''''a''n''d''''i''''''''''''''''''''a'''''''''''''''">
              <a:rPr lang="es-ES" altLang="en-US" sz="1000" b="1" smtClean="0">
                <a:sym typeface="+mn-lt"/>
              </a:rPr>
              <a:pPr/>
              <a:t>Finlandia</a:t>
            </a:fld>
            <a:endParaRPr lang="es-ES" sz="1000" b="1" dirty="0">
              <a:sym typeface="+mn-lt"/>
            </a:endParaRPr>
          </a:p>
        </p:txBody>
      </p:sp>
      <p:sp>
        <p:nvSpPr>
          <p:cNvPr id="144" name="Marcador de texto 2">
            <a:extLst>
              <a:ext uri="{FF2B5EF4-FFF2-40B4-BE49-F238E27FC236}">
                <a16:creationId xmlns:a16="http://schemas.microsoft.com/office/drawing/2014/main" id="{FE7CA143-25EF-4D9B-B39E-6B8D2357385D}"/>
              </a:ext>
            </a:extLst>
          </p:cNvPr>
          <p:cNvSpPr>
            <a:spLocks noGrp="1"/>
          </p:cNvSpPr>
          <p:nvPr>
            <p:custDataLst>
              <p:tags r:id="rId60"/>
            </p:custDataLst>
          </p:nvPr>
        </p:nvSpPr>
        <p:spPr bwMode="auto">
          <a:xfrm>
            <a:off x="392113" y="6059488"/>
            <a:ext cx="385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DE595416-C2E9-4BA1-BCC0-CF16EAA90685}" type="datetime'''B''''é''''''l''''''''g''''''''''''''''''i''''c''''''''''a'">
              <a:rPr lang="es-ES" altLang="en-US" sz="1000" b="1" smtClean="0">
                <a:sym typeface="+mn-lt"/>
              </a:rPr>
              <a:pPr/>
              <a:t>Bélgica</a:t>
            </a:fld>
            <a:endParaRPr lang="es-ES" sz="1000" b="1" dirty="0">
              <a:sym typeface="+mn-lt"/>
            </a:endParaRPr>
          </a:p>
        </p:txBody>
      </p:sp>
      <p:sp>
        <p:nvSpPr>
          <p:cNvPr id="116" name="Marcador de texto 2">
            <a:extLst>
              <a:ext uri="{FF2B5EF4-FFF2-40B4-BE49-F238E27FC236}">
                <a16:creationId xmlns:a16="http://schemas.microsoft.com/office/drawing/2014/main" id="{19ADF83D-F53C-4AFB-AD15-B42E420C7602}"/>
              </a:ext>
            </a:extLst>
          </p:cNvPr>
          <p:cNvSpPr>
            <a:spLocks noGrp="1"/>
          </p:cNvSpPr>
          <p:nvPr>
            <p:custDataLst>
              <p:tags r:id="rId61"/>
            </p:custDataLst>
          </p:nvPr>
        </p:nvSpPr>
        <p:spPr bwMode="auto">
          <a:xfrm>
            <a:off x="5467350" y="6059488"/>
            <a:ext cx="385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C2560609-AED5-4DA9-8BD1-77B0B62C4E8D}" type="datetime'E''''s''p''''''''a''''''''ñ''''''''a'''''''''''''">
              <a:rPr lang="es-ES" altLang="en-US" sz="1000" b="1" smtClean="0">
                <a:sym typeface="+mn-lt"/>
              </a:rPr>
              <a:pPr/>
              <a:t>España</a:t>
            </a:fld>
            <a:endParaRPr lang="es-ES" sz="1000" b="1" dirty="0">
              <a:sym typeface="+mn-lt"/>
            </a:endParaRPr>
          </a:p>
        </p:txBody>
      </p:sp>
      <p:sp>
        <p:nvSpPr>
          <p:cNvPr id="119" name="Marcador de texto 2">
            <a:extLst>
              <a:ext uri="{FF2B5EF4-FFF2-40B4-BE49-F238E27FC236}">
                <a16:creationId xmlns:a16="http://schemas.microsoft.com/office/drawing/2014/main" id="{C9B15839-A6CB-4860-9E44-6352C33ABD6D}"/>
              </a:ext>
            </a:extLst>
          </p:cNvPr>
          <p:cNvSpPr>
            <a:spLocks noGrp="1"/>
          </p:cNvSpPr>
          <p:nvPr>
            <p:custDataLst>
              <p:tags r:id="rId62"/>
            </p:custDataLst>
          </p:nvPr>
        </p:nvSpPr>
        <p:spPr bwMode="auto">
          <a:xfrm>
            <a:off x="7580313" y="6059488"/>
            <a:ext cx="509588" cy="273050"/>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88A9E153-68A7-45E6-9698-74CBF18F3832}" type="datetime'''''''''Ir''l''''''''''and''a'' del'''' ''''N''''ort''e'''''''">
              <a:rPr lang="es-ES" altLang="en-US" sz="1000" b="1" smtClean="0">
                <a:sym typeface="+mn-lt"/>
              </a:rPr>
              <a:pPr/>
              <a:t>Irlanda del Norte</a:t>
            </a:fld>
            <a:endParaRPr lang="es-ES" sz="1000" b="1" dirty="0">
              <a:sym typeface="+mn-lt"/>
            </a:endParaRPr>
          </a:p>
        </p:txBody>
      </p:sp>
      <p:sp>
        <p:nvSpPr>
          <p:cNvPr id="120" name="Marcador de texto 2">
            <a:extLst>
              <a:ext uri="{FF2B5EF4-FFF2-40B4-BE49-F238E27FC236}">
                <a16:creationId xmlns:a16="http://schemas.microsoft.com/office/drawing/2014/main" id="{FD68A86F-238A-44C4-B780-EE594440A8C8}"/>
              </a:ext>
            </a:extLst>
          </p:cNvPr>
          <p:cNvSpPr>
            <a:spLocks noGrp="1"/>
          </p:cNvSpPr>
          <p:nvPr>
            <p:custDataLst>
              <p:tags r:id="rId63"/>
            </p:custDataLst>
          </p:nvPr>
        </p:nvSpPr>
        <p:spPr bwMode="auto">
          <a:xfrm>
            <a:off x="8362950" y="6059488"/>
            <a:ext cx="392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fld id="{BBED3C5A-98DB-4B80-AC64-49370E5BF0AB}" type="datetime'Esco''''''''''''c''''''''''''''''ia'''''''''''''''''''''''''''">
              <a:rPr lang="es-ES" altLang="en-US" sz="1000" b="1" smtClean="0">
                <a:sym typeface="+mn-lt"/>
              </a:rPr>
              <a:pPr/>
              <a:t>Escocia</a:t>
            </a:fld>
            <a:endParaRPr lang="es-ES" sz="1000" b="1" dirty="0">
              <a:sym typeface="+mn-lt"/>
            </a:endParaRPr>
          </a:p>
        </p:txBody>
      </p:sp>
      <p:sp>
        <p:nvSpPr>
          <p:cNvPr id="360" name="CuadroTexto 359">
            <a:extLst>
              <a:ext uri="{FF2B5EF4-FFF2-40B4-BE49-F238E27FC236}">
                <a16:creationId xmlns:a16="http://schemas.microsoft.com/office/drawing/2014/main" id="{A5B9FEA1-B912-434E-82C4-F3E0815B04A1}"/>
              </a:ext>
            </a:extLst>
          </p:cNvPr>
          <p:cNvSpPr txBox="1"/>
          <p:nvPr/>
        </p:nvSpPr>
        <p:spPr>
          <a:xfrm>
            <a:off x="222655" y="1987827"/>
            <a:ext cx="8698690" cy="830997"/>
          </a:xfrm>
          <a:prstGeom prst="rect">
            <a:avLst/>
          </a:prstGeom>
          <a:noFill/>
        </p:spPr>
        <p:txBody>
          <a:bodyPr wrap="square" rtlCol="0">
            <a:spAutoFit/>
          </a:bodyPr>
          <a:lstStyle/>
          <a:p>
            <a:pPr algn="just">
              <a:spcAft>
                <a:spcPts val="600"/>
              </a:spcAft>
            </a:pPr>
            <a:r>
              <a:rPr lang="es-ES" sz="1200" dirty="0">
                <a:latin typeface="Arial" panose="020B0604020202020204" pitchFamily="34" charset="0"/>
                <a:cs typeface="Arial" panose="020B0604020202020204" pitchFamily="34" charset="0"/>
              </a:rPr>
              <a:t>Las diferencias en la forma de contabilizar los casos de fallecimiento por causa de COVID-19 y en el uso de los test PCR entre países </a:t>
            </a:r>
            <a:r>
              <a:rPr lang="es-ES" sz="1200" b="1" dirty="0">
                <a:latin typeface="Arial" panose="020B0604020202020204" pitchFamily="34" charset="0"/>
                <a:cs typeface="Arial" panose="020B0604020202020204" pitchFamily="34" charset="0"/>
              </a:rPr>
              <a:t>hacen muy difícil la comparación internacional de los datos</a:t>
            </a:r>
            <a:r>
              <a:rPr lang="es-ES" sz="1200" dirty="0">
                <a:latin typeface="Arial" panose="020B0604020202020204" pitchFamily="34" charset="0"/>
                <a:cs typeface="Arial" panose="020B0604020202020204" pitchFamily="34" charset="0"/>
              </a:rPr>
              <a:t>. Pese a todo, si observamos solamente los casos confirmados de COVID-19 (sin los considerados probables), los fallecidos en residencias en España han sido el 34% del total, por detrás de otros países como Finlandia, Eslovenia o Noruega. </a:t>
            </a:r>
          </a:p>
        </p:txBody>
      </p:sp>
      <p:sp>
        <p:nvSpPr>
          <p:cNvPr id="77" name="CuadroTexto 76">
            <a:extLst>
              <a:ext uri="{FF2B5EF4-FFF2-40B4-BE49-F238E27FC236}">
                <a16:creationId xmlns:a16="http://schemas.microsoft.com/office/drawing/2014/main" id="{DFCBD2CD-BA22-4EFE-8483-E155F7486788}"/>
              </a:ext>
            </a:extLst>
          </p:cNvPr>
          <p:cNvSpPr txBox="1"/>
          <p:nvPr/>
        </p:nvSpPr>
        <p:spPr>
          <a:xfrm>
            <a:off x="349250" y="2932311"/>
            <a:ext cx="8623167" cy="292388"/>
          </a:xfrm>
          <a:prstGeom prst="rect">
            <a:avLst/>
          </a:prstGeom>
          <a:noFill/>
        </p:spPr>
        <p:txBody>
          <a:bodyPr wrap="square" rtlCol="0">
            <a:spAutoFit/>
          </a:bodyPr>
          <a:lstStyle/>
          <a:p>
            <a:pPr algn="ctr"/>
            <a:r>
              <a:rPr lang="es-ES" sz="1300" b="1" dirty="0">
                <a:solidFill>
                  <a:schemeClr val="accent6"/>
                </a:solidFill>
                <a:latin typeface="Arial" panose="020B0604020202020204" pitchFamily="34" charset="0"/>
                <a:cs typeface="Arial" panose="020B0604020202020204" pitchFamily="34" charset="0"/>
              </a:rPr>
              <a:t>% de fallecidos en residencias por COVID-19, sobre total fallecidos</a:t>
            </a:r>
          </a:p>
        </p:txBody>
      </p:sp>
      <p:sp>
        <p:nvSpPr>
          <p:cNvPr id="12" name="Rectángulo 11">
            <a:extLst>
              <a:ext uri="{FF2B5EF4-FFF2-40B4-BE49-F238E27FC236}">
                <a16:creationId xmlns:a16="http://schemas.microsoft.com/office/drawing/2014/main" id="{B29C3D54-0FE3-46A2-96AB-1C5640E6D789}"/>
              </a:ext>
            </a:extLst>
          </p:cNvPr>
          <p:cNvSpPr/>
          <p:nvPr>
            <p:custDataLst>
              <p:tags r:id="rId64"/>
            </p:custDataLst>
          </p:nvPr>
        </p:nvSpPr>
        <p:spPr bwMode="auto">
          <a:xfrm>
            <a:off x="349250" y="3303588"/>
            <a:ext cx="179388" cy="133350"/>
          </a:xfrm>
          <a:prstGeom prst="rect">
            <a:avLst/>
          </a:prstGeom>
          <a:solidFill>
            <a:schemeClr val="accent1"/>
          </a:solidFill>
          <a:ln w="952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106EF358-E562-4A25-951D-C0C76D759543}"/>
              </a:ext>
            </a:extLst>
          </p:cNvPr>
          <p:cNvSpPr/>
          <p:nvPr>
            <p:custDataLst>
              <p:tags r:id="rId65"/>
            </p:custDataLst>
          </p:nvPr>
        </p:nvSpPr>
        <p:spPr bwMode="auto">
          <a:xfrm>
            <a:off x="1323975" y="3303588"/>
            <a:ext cx="179388" cy="133350"/>
          </a:xfrm>
          <a:prstGeom prst="rect">
            <a:avLst/>
          </a:prstGeom>
          <a:solidFill>
            <a:schemeClr val="accent6"/>
          </a:solidFill>
          <a:ln w="9525" cap="flat" cmpd="sng" algn="ctr">
            <a:solidFill>
              <a:schemeClr val="accent6"/>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Marcador de texto 2">
            <a:extLst>
              <a:ext uri="{FF2B5EF4-FFF2-40B4-BE49-F238E27FC236}">
                <a16:creationId xmlns:a16="http://schemas.microsoft.com/office/drawing/2014/main" id="{3E2A1918-27F3-4326-8B12-E85634605BC8}"/>
              </a:ext>
            </a:extLst>
          </p:cNvPr>
          <p:cNvSpPr>
            <a:spLocks noGrp="1"/>
          </p:cNvSpPr>
          <p:nvPr>
            <p:custDataLst>
              <p:tags r:id="rId66"/>
            </p:custDataLst>
          </p:nvPr>
        </p:nvSpPr>
        <p:spPr bwMode="auto">
          <a:xfrm>
            <a:off x="1554163" y="3298825"/>
            <a:ext cx="12906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s-ES" altLang="en-US" sz="1000" dirty="0">
                <a:sym typeface="+mn-lt"/>
              </a:rPr>
              <a:t>Confirmados + probables</a:t>
            </a:r>
            <a:endParaRPr lang="es-ES" sz="1000" dirty="0">
              <a:sym typeface="+mn-lt"/>
            </a:endParaRPr>
          </a:p>
        </p:txBody>
      </p:sp>
      <p:sp>
        <p:nvSpPr>
          <p:cNvPr id="81" name="Marcador de texto 2">
            <a:extLst>
              <a:ext uri="{FF2B5EF4-FFF2-40B4-BE49-F238E27FC236}">
                <a16:creationId xmlns:a16="http://schemas.microsoft.com/office/drawing/2014/main" id="{3E2A1918-27F3-4326-8B12-E85634605BC8}"/>
              </a:ext>
            </a:extLst>
          </p:cNvPr>
          <p:cNvSpPr>
            <a:spLocks noGrp="1"/>
          </p:cNvSpPr>
          <p:nvPr>
            <p:custDataLst>
              <p:tags r:id="rId67"/>
            </p:custDataLst>
          </p:nvPr>
        </p:nvSpPr>
        <p:spPr bwMode="auto">
          <a:xfrm>
            <a:off x="579437" y="3298825"/>
            <a:ext cx="642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s-ES" altLang="en-US" sz="1000" dirty="0"/>
              <a:t>confirmados</a:t>
            </a:r>
            <a:endParaRPr lang="es-ES" sz="1000" dirty="0">
              <a:sym typeface="+mn-lt"/>
            </a:endParaRPr>
          </a:p>
        </p:txBody>
      </p:sp>
    </p:spTree>
    <p:extLst>
      <p:ext uri="{BB962C8B-B14F-4D97-AF65-F5344CB8AC3E}">
        <p14:creationId xmlns:p14="http://schemas.microsoft.com/office/powerpoint/2010/main" val="2304363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9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4&quot;&gt;&lt;elem m_fUsage=&quot;3.13112703257100077892E+00&quot;&gt;&lt;m_msothmcolidx val=&quot;0&quot;/&gt;&lt;m_rgb r=&quot;E4&quot; g=&quot;FC&quot; b=&quot;C2&quot;/&gt;&lt;m_nBrightness endver=&quot;26206&quot; val=&quot;0&quot;/&gt;&lt;/elem&gt;&lt;elem m_fUsage=&quot;2.81886148900000010897E+00&quot;&gt;&lt;m_msothmcolidx val=&quot;0&quot;/&gt;&lt;m_rgb r=&quot;94&quot; g=&quot;D3&quot; b=&quot;FA&quot;/&gt;&lt;m_nBrightness endver=&quot;26206&quot; val=&quot;0&quot;/&gt;&lt;/elem&gt;&lt;elem m_fUsage=&quot;1.15946721000000030344E+00&quot;&gt;&lt;m_msothmcolidx val=&quot;0&quot;/&gt;&lt;m_rgb r=&quot;DA&quot; g=&quot;F9&quot; b=&quot;C6&quot;/&gt;&lt;m_nBrightness endver=&quot;26206&quot; val=&quot;0&quot;/&gt;&lt;/elem&gt;&lt;elem m_fUsage=&quot;3.48678440100000153201E-01&quot;&gt;&lt;m_msothmcolidx val=&quot;0&quot;/&gt;&lt;m_rgb r=&quot;92&quot; g=&quot;E4&quot; b=&quot;FC&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 name="LASTSLIDEVIEWED" val="351,10,Slide9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C0Og5FZWcPKx6ueijndSN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gEeK7Ep92ihRqxH7CLnq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mGYddxBXJ2zoo.ssVdwGZ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kHwbkVdrIXVauYBcHnmgY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tHEiRBPT9H8jG.sDYBMku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xNNht0m_43Th_EO6cuAOL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0rxd7JZ1GWDXB3ZGA_Ptk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DvDQ.l08me80lrJ4QNWr9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BBPggJSM7taamC.ZMZXYn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IKc7YCAq5mf7zxKoUmIk5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l0VGTeFCuk3eQ4FOOIBdv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r84TiALrguQTxEX6FQTD6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9ACLOTMkMUS3XZcY134.S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Qjh2wu6PLTqqBHNH9EIx3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FZuSpRc382aHVQY5ABDdt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dOYDt33Rn0DfPDfoxOZBX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QsrRtZrrV98bd._gR1_nZ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x4XnVuvaPmcZrHs4BvQHR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yYyy2oVS1rbDjV3vtopdc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PJcL_YXk6etJDxH5dcYhvg"/>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NX0B3tnh_5KI1vjYkp3qz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YbiNXhpC3n2I7.omkDxSl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M.h9tbHTwXD9gySTSSat7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8SaN1xVi08VthX1uVZ8Uq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3xCY9mj0egZGiPHB_ZKsh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2D7bY8EInDfqhJqISo6uf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ZYzBhbQAHyz5BXzFz5T3H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RQ1ZjBiHmcphSjKZUxebT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RyoX.XOX6_G2sEYr2MWVq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a9sB6u22TkdNbfeMDeUkc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mY0kuNxyGwzpf1PiPKb4e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ilKwZkItGzRNZ0y4r7PMD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pwairYsO9oiA_TaATfByR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gVEkZKOeZ8LWGPR4PiiVv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c2DCCy3O0atwCzf3q2GNw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0R0w7rgWJD66FZFCC0Z3X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rQmg_M9gBjuQBYumD_Nfew"/>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n5PD_SEZvU.V_sMFT8UMH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j81IBE_9uAmeNTEKjY5TGg"/>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FikuB_Q62cq6E6_YnmHW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r5hpeqwrBkltWc4U7pGOU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xal51PEBFc3GJ9mBoPQdr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qaGdLHqRrtTypPvuyY3_1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yxskrh1uEwvWKsqiFAkli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56QigsKQKQbkJBQsebREx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vaaCKD3pMglLIV6KdwujX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ld6F8FhVdl.2XjO2.4gYS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1Crul49H0LQyJ_X_0TYMR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WkL4vzx.HpMrcjUXiUPNG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6fu1QRm2NgNMWqYpwOfBs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WTT3Y7KWmELqNAuXXAwq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bacAC28bo05zs7a03F4r6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yuyfOosXnJTeeE0QvpVry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fYf55bxGVidaCb5r5i1g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n7HyNe1A9FtzvRvUjqnk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tuI08XxqfhQz4X9pXrgZ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0JluPujDfkY1Ur34QSKmC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C4KkqBoGzOCpa8sphgT8.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BkrSBFlFq7CRbyLRW6v3_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OyH2KSKrjH5dnXj5XMCu3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s4jxM_xP_gjjnOTtX0o_D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EEMZkgrfub7d_PgczD2Pu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yFzDnO.VhoThgL8ZCUFyK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Iah7LSr3rn87AedpHi.gf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g977LkNFAK33MGDTl_nwC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KKXNkyB26a4Sto0nsRmS4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c3spFRO8BHB1B8Of4WQQR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8Wk211hIOGgPJ8O56Xt7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VRHOhKFGQRKo4bRKtdOZt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u9KO.oPAtA2fa8Oouo9uO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BEjmXf9LhArFR.l2upl_Z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gvXO5pfR3zz1wjE8NQx0g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p8mN7qUbPGq1eLp4LMg2x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8WTHTR2x8d3Q_10vCZ5Ji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z6l9gkIvqqu6KfBSRYLwX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jYGs2P0FG0ZcY7Gxkn8X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53qQ8k0nke4YT1UlcM8B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Q0JJWT3C46Lp7St6vaRLd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lUHfITTqvK7OUnn7rQ20V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EnKJTa5s7aZhIZDhVce49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5X1Bbwh_4CsPyrIuuwhzq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D94Ii_U9s_swH7gxM80R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bGiZ7Wv_RJlMFl9d2qHAm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ROnY1unuKxd3q_uvNXSV6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MnnyDUT2b1KYbgvHatOqI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fd0nuqAJnEvZAP6Yf1gHX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Hiw5WdTY9cywOd9bIFD0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0rbXg9JwFbS1wazqQaUh7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DufKupECes75C0G0N2hQX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QSHvdI58qwXJvvTcbbBp7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PgAfRNiGCxHxYoFhAh.D8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rrTXNflkiTXSemOxbLgZw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vAuscD_buotjBsFYOc.Bm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5h0UdXkVG6bgtTn7K30jM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7JTfhusMmDboGMqGRE7nf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ATt4QXKiso7U0X.s1dRUg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MhuQrpUCFYQobijWXQgex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LaTawVE3g.ZfoLbFtroRn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06nd_obhbwy326whzFpM.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vVLdkKzq8OnyCg5Wtn0R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PcwXqOUE.jcw93inviyV4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ok5KscbKmFtmSa8Cpai2Z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CarFGKxyTNdDyRlTR5jCv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2.gk7Y3F51w9MDa4mMI5u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ZlgBpbyBFITYxm_ZPPZZt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7qRZoCm2GWJMe3CmmyCE1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Zl1jq_NdUOLDNowGe1zqi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nhUhocSoXZzwpgPmTAuLv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C976LorT3TnwH4TyjcxnB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Y337gnOLdW1f6GJh3IWa8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NkTF4zr4TQ2ocKZJUdI_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xEAJPsqJNJvylA1cVUv6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PT1afX80xiEKDLCwk1Jia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JRLvaCcrHVuRizTYu1TMM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NR48VQUNFO5Q.oEPgSHfj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xiIi4jQzLr__IHZ4BVd6Cw"/>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4654</TotalTime>
  <Words>6007</Words>
  <Application>Microsoft Office PowerPoint</Application>
  <PresentationFormat>Presentación en pantalla (4:3)</PresentationFormat>
  <Paragraphs>321</Paragraphs>
  <Slides>34</Slides>
  <Notes>33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34</vt:i4>
      </vt:variant>
    </vt:vector>
  </HeadingPairs>
  <TitlesOfParts>
    <vt:vector size="41" baseType="lpstr">
      <vt:lpstr>Arial</vt:lpstr>
      <vt:lpstr>Calibri</vt:lpstr>
      <vt:lpstr>Calibri Light</vt:lpstr>
      <vt:lpstr>Georgia</vt:lpstr>
      <vt:lpstr>Wingdings</vt:lpstr>
      <vt:lpstr>Tema de Office</vt:lpstr>
      <vt:lpstr>Diapositiva de think-cell</vt:lpstr>
      <vt:lpstr>Retos y oportunidades de las residencias para la tercera edad</vt:lpstr>
      <vt:lpstr>Retos y oportunidades de las residencias para la tercera edad  Reflexiones sobre la emergencia sanitaria del SARS-CoV-2 y  propuestas de futuro</vt:lpstr>
      <vt:lpstr>Presentación de PowerPoint</vt:lpstr>
      <vt:lpstr>Presentación de PowerPoint</vt:lpstr>
      <vt:lpstr>España ha sido uno de los países más castigados por la COVID-19, con 60 fallecidos por cada 100.000 habitantes, solo por detrás de Bélgica y Reino Unido</vt:lpstr>
      <vt:lpstr>Entre el 1 de enero y el 21 de junio de 2020, se produjeron en España  247.086 casos confirmados de COVID-19 y 28.322 muertes por esta causa, con el pico de la infección durante la segunda quincena de marzo</vt:lpstr>
      <vt:lpstr>El Gobierno y las autonomías reaccionaron con una serie de medidas sociales y sanitarias, pero la velocidad de propagación del coronavirus ha sido muy superior</vt:lpstr>
      <vt:lpstr>La edad es un factor de riesgo de la enfermedad: el 34% de los infectados, el 49% de los hospitalizados y el 87% de los  fallecidos por COVID-19 tenían más de 70 años</vt:lpstr>
      <vt:lpstr>Una elevada proporción de los contagios en España se han producido en residencias, de forma similar a otros países europeos, aunque las diferencias en el recuento hacen muy difícil la comparación</vt:lpstr>
      <vt:lpstr>Hay que diferenciar los fallecimientos en residencias de los usuarios de residencias fallecidos: si son derivados a un hospital ya no contabilizan entre los primeros y aumenta su probabilidad de recuperación</vt:lpstr>
      <vt:lpstr>El impacto de la COVID-19 en las residencias para la tercera edad está en línea con la gravedad de la epidemia en España, que se sitúa como uno de los países con más fallecidos por millón de habitantes</vt:lpstr>
      <vt:lpstr>Con la pandemia todavía activa, pero con la situación mucho más controlada, conviene revisar lo ocurrido con una vocación constructiva y proponer desde el sector una serie de medidas futuras de mejora</vt:lpstr>
      <vt:lpstr>Presentación de PowerPoint</vt:lpstr>
      <vt:lpstr>La elevada tasa de propagación y letalidad del COVID-19 entre personas mayores obliga a una mejor planificación y sistematización ante futuras emergencias sanitarias</vt:lpstr>
      <vt:lpstr>La epidemia ha mostrado la importancia de desarrollar un verdadero sistema sociosanitario integral de ayuda a la dependencia que cuente con la corresponsabilidad de las áreas de salud de las CC.AA.</vt:lpstr>
      <vt:lpstr>Las medidas contra la crisis sanitaria han agravado un problema preexistente: la sostenibilidad financiera del sector y la garantía del acceso universal a los servicios de cuidados </vt:lpstr>
      <vt:lpstr>En el medio y largo plazo, el sector debe crecer para cubrir las recomendaciones de cobertura de plazas residencias de los organismos</vt:lpstr>
      <vt:lpstr>Presentación de PowerPoint</vt:lpstr>
      <vt:lpstr>Presentación de PowerPoint</vt:lpstr>
      <vt:lpstr>Presentación de PowerPoint</vt:lpstr>
      <vt:lpstr>D1. Falta planificación para una emergencia sanitaria en residencias</vt:lpstr>
      <vt:lpstr>D1. Falta planificación para una emergencia sanitaria en residencias</vt:lpstr>
      <vt:lpstr>D2. Desabastecimiento de EPIs, test y material sanitario</vt:lpstr>
      <vt:lpstr>Presentación de PowerPoint</vt:lpstr>
      <vt:lpstr>D3. Necesidad de refuerzo de la atención médica a mayores</vt:lpstr>
      <vt:lpstr>D4. Falta de coordinación en las áreas sociales y sanitarias de la Administración</vt:lpstr>
      <vt:lpstr>Presentación de PowerPoint</vt:lpstr>
      <vt:lpstr>D5. Incremento del gasto por la emergencia sanitaria </vt:lpstr>
      <vt:lpstr>D6. Heterogeneidad normativa</vt:lpstr>
      <vt:lpstr>D7. Desequilibrio entre precios concertados y costes y nuevo trato fiscal</vt:lpstr>
      <vt:lpstr>Presentación de PowerPoint</vt:lpstr>
      <vt:lpstr>D8. Déficit de plazas</vt:lpstr>
      <vt:lpstr>D9. Potenciar los recursos humanos disponibles para el sector</vt:lpstr>
      <vt:lpstr>D9. Potenciar los recursos humanos disponibles para el sector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Retos y oportunidades de las residencias para la tercera edad</dc:title>
  <dc:creator>Emilio Cremades Rey</dc:creator>
  <cp:lastModifiedBy>Ignacio Fernandez-Cid Plañiol</cp:lastModifiedBy>
  <cp:revision>329</cp:revision>
  <cp:lastPrinted>2020-07-15T17:45:23Z</cp:lastPrinted>
  <dcterms:created xsi:type="dcterms:W3CDTF">2020-06-25T17:27:04Z</dcterms:created>
  <dcterms:modified xsi:type="dcterms:W3CDTF">2020-09-30T07:52:54Z</dcterms:modified>
</cp:coreProperties>
</file>